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9" r:id="rId3"/>
    <p:sldId id="268" r:id="rId4"/>
    <p:sldId id="259" r:id="rId5"/>
    <p:sldId id="264" r:id="rId6"/>
    <p:sldId id="263" r:id="rId7"/>
    <p:sldId id="262" r:id="rId8"/>
    <p:sldId id="265"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53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A00CD362-0CB1-4FDE-8430-40006C9DC7C9}" type="datetimeFigureOut">
              <a:rPr lang="en-CA" smtClean="0"/>
              <a:t>17/10/2017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FBAC320-7FB7-4403-9046-FDCB91EF8B49}" type="slidenum">
              <a:rPr lang="en-CA" smtClean="0"/>
              <a:t>‹#›</a:t>
            </a:fld>
            <a:endParaRPr lang="en-CA"/>
          </a:p>
        </p:txBody>
      </p:sp>
    </p:spTree>
    <p:extLst>
      <p:ext uri="{BB962C8B-B14F-4D97-AF65-F5344CB8AC3E}">
        <p14:creationId xmlns:p14="http://schemas.microsoft.com/office/powerpoint/2010/main" val="1963418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00CD362-0CB1-4FDE-8430-40006C9DC7C9}" type="datetimeFigureOut">
              <a:rPr lang="en-CA" smtClean="0"/>
              <a:t>17/10/2017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FBAC320-7FB7-4403-9046-FDCB91EF8B49}" type="slidenum">
              <a:rPr lang="en-CA" smtClean="0"/>
              <a:t>‹#›</a:t>
            </a:fld>
            <a:endParaRPr lang="en-CA"/>
          </a:p>
        </p:txBody>
      </p:sp>
    </p:spTree>
    <p:extLst>
      <p:ext uri="{BB962C8B-B14F-4D97-AF65-F5344CB8AC3E}">
        <p14:creationId xmlns:p14="http://schemas.microsoft.com/office/powerpoint/2010/main" val="1014582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00CD362-0CB1-4FDE-8430-40006C9DC7C9}" type="datetimeFigureOut">
              <a:rPr lang="en-CA" smtClean="0"/>
              <a:t>17/10/2017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FBAC320-7FB7-4403-9046-FDCB91EF8B49}" type="slidenum">
              <a:rPr lang="en-CA" smtClean="0"/>
              <a:t>‹#›</a:t>
            </a:fld>
            <a:endParaRPr lang="en-CA"/>
          </a:p>
        </p:txBody>
      </p:sp>
    </p:spTree>
    <p:extLst>
      <p:ext uri="{BB962C8B-B14F-4D97-AF65-F5344CB8AC3E}">
        <p14:creationId xmlns:p14="http://schemas.microsoft.com/office/powerpoint/2010/main" val="3094994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00CD362-0CB1-4FDE-8430-40006C9DC7C9}" type="datetimeFigureOut">
              <a:rPr lang="en-CA" smtClean="0"/>
              <a:t>17/10/2017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FBAC320-7FB7-4403-9046-FDCB91EF8B49}" type="slidenum">
              <a:rPr lang="en-CA" smtClean="0"/>
              <a:t>‹#›</a:t>
            </a:fld>
            <a:endParaRPr lang="en-CA"/>
          </a:p>
        </p:txBody>
      </p:sp>
    </p:spTree>
    <p:extLst>
      <p:ext uri="{BB962C8B-B14F-4D97-AF65-F5344CB8AC3E}">
        <p14:creationId xmlns:p14="http://schemas.microsoft.com/office/powerpoint/2010/main" val="708732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0CD362-0CB1-4FDE-8430-40006C9DC7C9}" type="datetimeFigureOut">
              <a:rPr lang="en-CA" smtClean="0"/>
              <a:t>17/10/2017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FBAC320-7FB7-4403-9046-FDCB91EF8B49}" type="slidenum">
              <a:rPr lang="en-CA" smtClean="0"/>
              <a:t>‹#›</a:t>
            </a:fld>
            <a:endParaRPr lang="en-CA"/>
          </a:p>
        </p:txBody>
      </p:sp>
    </p:spTree>
    <p:extLst>
      <p:ext uri="{BB962C8B-B14F-4D97-AF65-F5344CB8AC3E}">
        <p14:creationId xmlns:p14="http://schemas.microsoft.com/office/powerpoint/2010/main" val="2520616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A00CD362-0CB1-4FDE-8430-40006C9DC7C9}" type="datetimeFigureOut">
              <a:rPr lang="en-CA" smtClean="0"/>
              <a:t>17/10/2017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FBAC320-7FB7-4403-9046-FDCB91EF8B49}" type="slidenum">
              <a:rPr lang="en-CA" smtClean="0"/>
              <a:t>‹#›</a:t>
            </a:fld>
            <a:endParaRPr lang="en-CA"/>
          </a:p>
        </p:txBody>
      </p:sp>
    </p:spTree>
    <p:extLst>
      <p:ext uri="{BB962C8B-B14F-4D97-AF65-F5344CB8AC3E}">
        <p14:creationId xmlns:p14="http://schemas.microsoft.com/office/powerpoint/2010/main" val="2133099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A00CD362-0CB1-4FDE-8430-40006C9DC7C9}" type="datetimeFigureOut">
              <a:rPr lang="en-CA" smtClean="0"/>
              <a:t>17/10/2017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EFBAC320-7FB7-4403-9046-FDCB91EF8B49}" type="slidenum">
              <a:rPr lang="en-CA" smtClean="0"/>
              <a:t>‹#›</a:t>
            </a:fld>
            <a:endParaRPr lang="en-CA"/>
          </a:p>
        </p:txBody>
      </p:sp>
    </p:spTree>
    <p:extLst>
      <p:ext uri="{BB962C8B-B14F-4D97-AF65-F5344CB8AC3E}">
        <p14:creationId xmlns:p14="http://schemas.microsoft.com/office/powerpoint/2010/main" val="2617945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A00CD362-0CB1-4FDE-8430-40006C9DC7C9}" type="datetimeFigureOut">
              <a:rPr lang="en-CA" smtClean="0"/>
              <a:t>17/10/2017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EFBAC320-7FB7-4403-9046-FDCB91EF8B49}" type="slidenum">
              <a:rPr lang="en-CA" smtClean="0"/>
              <a:t>‹#›</a:t>
            </a:fld>
            <a:endParaRPr lang="en-CA"/>
          </a:p>
        </p:txBody>
      </p:sp>
    </p:spTree>
    <p:extLst>
      <p:ext uri="{BB962C8B-B14F-4D97-AF65-F5344CB8AC3E}">
        <p14:creationId xmlns:p14="http://schemas.microsoft.com/office/powerpoint/2010/main" val="2812804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0CD362-0CB1-4FDE-8430-40006C9DC7C9}" type="datetimeFigureOut">
              <a:rPr lang="en-CA" smtClean="0"/>
              <a:t>17/10/2017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EFBAC320-7FB7-4403-9046-FDCB91EF8B49}" type="slidenum">
              <a:rPr lang="en-CA" smtClean="0"/>
              <a:t>‹#›</a:t>
            </a:fld>
            <a:endParaRPr lang="en-CA"/>
          </a:p>
        </p:txBody>
      </p:sp>
    </p:spTree>
    <p:extLst>
      <p:ext uri="{BB962C8B-B14F-4D97-AF65-F5344CB8AC3E}">
        <p14:creationId xmlns:p14="http://schemas.microsoft.com/office/powerpoint/2010/main" val="556404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0CD362-0CB1-4FDE-8430-40006C9DC7C9}" type="datetimeFigureOut">
              <a:rPr lang="en-CA" smtClean="0"/>
              <a:t>17/10/2017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FBAC320-7FB7-4403-9046-FDCB91EF8B49}" type="slidenum">
              <a:rPr lang="en-CA" smtClean="0"/>
              <a:t>‹#›</a:t>
            </a:fld>
            <a:endParaRPr lang="en-CA"/>
          </a:p>
        </p:txBody>
      </p:sp>
    </p:spTree>
    <p:extLst>
      <p:ext uri="{BB962C8B-B14F-4D97-AF65-F5344CB8AC3E}">
        <p14:creationId xmlns:p14="http://schemas.microsoft.com/office/powerpoint/2010/main" val="530307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0CD362-0CB1-4FDE-8430-40006C9DC7C9}" type="datetimeFigureOut">
              <a:rPr lang="en-CA" smtClean="0"/>
              <a:t>17/10/2017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FBAC320-7FB7-4403-9046-FDCB91EF8B49}" type="slidenum">
              <a:rPr lang="en-CA" smtClean="0"/>
              <a:t>‹#›</a:t>
            </a:fld>
            <a:endParaRPr lang="en-CA"/>
          </a:p>
        </p:txBody>
      </p:sp>
    </p:spTree>
    <p:extLst>
      <p:ext uri="{BB962C8B-B14F-4D97-AF65-F5344CB8AC3E}">
        <p14:creationId xmlns:p14="http://schemas.microsoft.com/office/powerpoint/2010/main" val="2062699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0CD362-0CB1-4FDE-8430-40006C9DC7C9}" type="datetimeFigureOut">
              <a:rPr lang="en-CA" smtClean="0"/>
              <a:t>17/10/2017</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BAC320-7FB7-4403-9046-FDCB91EF8B49}" type="slidenum">
              <a:rPr lang="en-CA" smtClean="0"/>
              <a:t>‹#›</a:t>
            </a:fld>
            <a:endParaRPr lang="en-CA"/>
          </a:p>
        </p:txBody>
      </p:sp>
    </p:spTree>
    <p:extLst>
      <p:ext uri="{BB962C8B-B14F-4D97-AF65-F5344CB8AC3E}">
        <p14:creationId xmlns:p14="http://schemas.microsoft.com/office/powerpoint/2010/main" val="25494312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kBdrzCrKE6U" TargetMode="External"/><Relationship Id="rId2" Type="http://schemas.openxmlformats.org/officeDocument/2006/relationships/hyperlink" Target="https://www.youtube.com/watch?v=QHJaa8KlGM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image" Target="../media/image15.jpe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10352" y="805218"/>
            <a:ext cx="9144000" cy="1094309"/>
          </a:xfrm>
        </p:spPr>
        <p:txBody>
          <a:bodyPr/>
          <a:lstStyle/>
          <a:p>
            <a:r>
              <a:rPr lang="en-CA" dirty="0" smtClean="0"/>
              <a:t>Plumbing 101</a:t>
            </a:r>
            <a:endParaRPr lang="en-CA" dirty="0"/>
          </a:p>
        </p:txBody>
      </p:sp>
      <p:pic>
        <p:nvPicPr>
          <p:cNvPr id="6148" name="Picture 4" descr="https://encrypted-tbn2.gstatic.com/images?q=tbn:ANd9GcQWHyRIvO_CMUlAJXhkCYy2Nsq65IUPGXQ1IUJl1zTXSShDJjP9R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30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5140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smtClean="0"/>
              <a:t>Becoming a Plumber &amp; Plumbing Fields</a:t>
            </a:r>
            <a:endParaRPr lang="en-CA" dirty="0"/>
          </a:p>
        </p:txBody>
      </p:sp>
      <p:sp>
        <p:nvSpPr>
          <p:cNvPr id="3" name="Content Placeholder 2"/>
          <p:cNvSpPr>
            <a:spLocks noGrp="1"/>
          </p:cNvSpPr>
          <p:nvPr>
            <p:ph idx="1"/>
          </p:nvPr>
        </p:nvSpPr>
        <p:spPr>
          <a:xfrm>
            <a:off x="2280633" y="1838504"/>
            <a:ext cx="7420375" cy="4343164"/>
          </a:xfrm>
        </p:spPr>
        <p:txBody>
          <a:bodyPr>
            <a:normAutofit/>
          </a:bodyPr>
          <a:lstStyle/>
          <a:p>
            <a:pPr marL="0" indent="0">
              <a:buNone/>
            </a:pPr>
            <a:endParaRPr lang="en-CA" dirty="0" smtClean="0"/>
          </a:p>
          <a:p>
            <a:pPr marL="0" indent="0">
              <a:buNone/>
            </a:pPr>
            <a:r>
              <a:rPr lang="en-US" b="1" dirty="0" smtClean="0"/>
              <a:t>Want to be a Plumber</a:t>
            </a:r>
            <a:r>
              <a:rPr lang="en-CA" b="1" dirty="0" smtClean="0"/>
              <a:t>:</a:t>
            </a:r>
          </a:p>
          <a:p>
            <a:pPr marL="0" indent="0">
              <a:buNone/>
            </a:pPr>
            <a:r>
              <a:rPr lang="en-US" dirty="0">
                <a:hlinkClick r:id="rId2"/>
              </a:rPr>
              <a:t>https://</a:t>
            </a:r>
            <a:r>
              <a:rPr lang="en-US" dirty="0" smtClean="0">
                <a:hlinkClick r:id="rId2"/>
              </a:rPr>
              <a:t>www.youtube.com/watch?v=QHJaa8KlGMM</a:t>
            </a:r>
            <a:endParaRPr lang="en-US" dirty="0" smtClean="0"/>
          </a:p>
          <a:p>
            <a:pPr marL="0" indent="0">
              <a:buNone/>
            </a:pPr>
            <a:endParaRPr lang="en-US" dirty="0"/>
          </a:p>
          <a:p>
            <a:pPr marL="0" indent="0">
              <a:buNone/>
            </a:pPr>
            <a:r>
              <a:rPr lang="en-US" b="1" dirty="0" smtClean="0"/>
              <a:t>Apprenticing to be a plumber</a:t>
            </a:r>
          </a:p>
          <a:p>
            <a:pPr marL="0" indent="0">
              <a:buNone/>
            </a:pPr>
            <a:r>
              <a:rPr lang="en-US" dirty="0">
                <a:hlinkClick r:id="rId3"/>
              </a:rPr>
              <a:t>https://</a:t>
            </a:r>
            <a:r>
              <a:rPr lang="en-US" dirty="0" smtClean="0">
                <a:hlinkClick r:id="rId3"/>
              </a:rPr>
              <a:t>www.youtube.com/watch?v=kBdrzCrKE6U</a:t>
            </a:r>
            <a:endParaRPr lang="en-US" dirty="0" smtClean="0"/>
          </a:p>
          <a:p>
            <a:pPr marL="0" indent="0">
              <a:buNone/>
            </a:pPr>
            <a:endParaRPr lang="en-US" dirty="0" smtClean="0"/>
          </a:p>
        </p:txBody>
      </p:sp>
    </p:spTree>
    <p:extLst>
      <p:ext uri="{BB962C8B-B14F-4D97-AF65-F5344CB8AC3E}">
        <p14:creationId xmlns:p14="http://schemas.microsoft.com/office/powerpoint/2010/main" val="38818029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PEX Plumbing</a:t>
            </a:r>
            <a:endParaRPr lang="en-CA" dirty="0"/>
          </a:p>
        </p:txBody>
      </p:sp>
      <p:sp>
        <p:nvSpPr>
          <p:cNvPr id="3" name="Content Placeholder 2"/>
          <p:cNvSpPr>
            <a:spLocks noGrp="1"/>
          </p:cNvSpPr>
          <p:nvPr>
            <p:ph idx="1"/>
          </p:nvPr>
        </p:nvSpPr>
        <p:spPr>
          <a:xfrm>
            <a:off x="838200" y="1825625"/>
            <a:ext cx="7022910" cy="4351338"/>
          </a:xfrm>
        </p:spPr>
        <p:txBody>
          <a:bodyPr>
            <a:normAutofit lnSpcReduction="10000"/>
          </a:bodyPr>
          <a:lstStyle/>
          <a:p>
            <a:r>
              <a:rPr lang="en-CA" dirty="0"/>
              <a:t>PEX (or </a:t>
            </a:r>
            <a:r>
              <a:rPr lang="en-CA" i="1" dirty="0" err="1"/>
              <a:t>crosslinked</a:t>
            </a:r>
            <a:r>
              <a:rPr lang="en-CA" i="1" dirty="0"/>
              <a:t> polyethylene</a:t>
            </a:r>
            <a:r>
              <a:rPr lang="en-CA" dirty="0"/>
              <a:t>) is part of a water supply piping system that has several advantages over metal pipe (copper, iron, lead) or rigid plastic pipe (PVC, CPVC, ABS) systems. It is flexible, resistant to scale and chlorine, doesn't corrode or develop pinholes, is faster to install than metal or rigid plastic, and has fewer connections and fittings</a:t>
            </a:r>
            <a:r>
              <a:rPr lang="en-CA" dirty="0" smtClean="0"/>
              <a:t>.</a:t>
            </a:r>
          </a:p>
          <a:p>
            <a:endParaRPr lang="en-CA" dirty="0"/>
          </a:p>
          <a:p>
            <a:pPr marL="0" indent="0">
              <a:buNone/>
            </a:pPr>
            <a:r>
              <a:rPr lang="en-CA" dirty="0"/>
              <a:t>http://www.pexinfo.com/</a:t>
            </a:r>
          </a:p>
        </p:txBody>
      </p:sp>
      <p:pic>
        <p:nvPicPr>
          <p:cNvPr id="8194" name="Picture 2" descr="http://pexcrimpingtools.com/wp-content/uploads/2011/02/pex-fittings-300x2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0400" y="2184401"/>
            <a:ext cx="3619779" cy="2666572"/>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http://www.winthropsupply.com/images/gallery/PEX%20tubin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12679" y="138138"/>
            <a:ext cx="2857500" cy="181927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4905" y="5166153"/>
            <a:ext cx="1997926" cy="1267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96670" y="138138"/>
            <a:ext cx="2022400" cy="15525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198111" y="4980906"/>
            <a:ext cx="2197119" cy="1382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096727" y="5075191"/>
            <a:ext cx="1510759" cy="1512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22167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smtClean="0"/>
              <a:t>PEX Pipe and Crimping Tools</a:t>
            </a:r>
            <a:endParaRPr lang="en-CA" dirty="0"/>
          </a:p>
        </p:txBody>
      </p:sp>
      <p:sp>
        <p:nvSpPr>
          <p:cNvPr id="3" name="Content Placeholder 2"/>
          <p:cNvSpPr>
            <a:spLocks noGrp="1"/>
          </p:cNvSpPr>
          <p:nvPr>
            <p:ph idx="1"/>
          </p:nvPr>
        </p:nvSpPr>
        <p:spPr>
          <a:xfrm>
            <a:off x="838199" y="1825624"/>
            <a:ext cx="7420375" cy="5032375"/>
          </a:xfrm>
        </p:spPr>
        <p:txBody>
          <a:bodyPr>
            <a:normAutofit/>
          </a:bodyPr>
          <a:lstStyle/>
          <a:p>
            <a:pPr marL="0" indent="0">
              <a:buNone/>
            </a:pPr>
            <a:r>
              <a:rPr lang="en-CA" b="1" dirty="0" smtClean="0"/>
              <a:t>Crimping Tool: </a:t>
            </a:r>
            <a:r>
              <a:rPr lang="en-CA" dirty="0"/>
              <a:t> </a:t>
            </a:r>
            <a:endParaRPr lang="en-CA" dirty="0" smtClean="0"/>
          </a:p>
          <a:p>
            <a:r>
              <a:rPr lang="en-US" dirty="0" smtClean="0"/>
              <a:t>Store </a:t>
            </a:r>
            <a:r>
              <a:rPr lang="en-US" dirty="0"/>
              <a:t>with jaws </a:t>
            </a:r>
            <a:r>
              <a:rPr lang="en-US" dirty="0" smtClean="0"/>
              <a:t>closed.</a:t>
            </a:r>
          </a:p>
          <a:p>
            <a:r>
              <a:rPr lang="en-US" dirty="0" smtClean="0"/>
              <a:t>Keep </a:t>
            </a:r>
            <a:r>
              <a:rPr lang="en-US" dirty="0"/>
              <a:t>clean of dirt and oil.</a:t>
            </a:r>
            <a:endParaRPr lang="en-CA" dirty="0"/>
          </a:p>
          <a:p>
            <a:r>
              <a:rPr lang="en-US" dirty="0" smtClean="0"/>
              <a:t>Ensure </a:t>
            </a:r>
            <a:r>
              <a:rPr lang="en-US" dirty="0"/>
              <a:t>correct engagement of crimp ring by use of </a:t>
            </a:r>
            <a:r>
              <a:rPr lang="en-US" b="1" dirty="0"/>
              <a:t>go/no go </a:t>
            </a:r>
            <a:r>
              <a:rPr lang="en-US" dirty="0"/>
              <a:t>gauge. </a:t>
            </a:r>
            <a:endParaRPr lang="en-US" dirty="0" smtClean="0"/>
          </a:p>
          <a:p>
            <a:endParaRPr lang="en-CA" b="1" dirty="0" smtClean="0"/>
          </a:p>
          <a:p>
            <a:pPr marL="0" indent="0">
              <a:buNone/>
            </a:pPr>
            <a:r>
              <a:rPr lang="en-US" b="1" dirty="0"/>
              <a:t>Plastic tube </a:t>
            </a:r>
            <a:r>
              <a:rPr lang="en-US" b="1" dirty="0" smtClean="0"/>
              <a:t>cutter:</a:t>
            </a:r>
          </a:p>
          <a:p>
            <a:r>
              <a:rPr lang="en-US" dirty="0" smtClean="0"/>
              <a:t>should </a:t>
            </a:r>
            <a:r>
              <a:rPr lang="en-US" dirty="0"/>
              <a:t>be kept in a closed position when not in use. The blades are extremely sharp.</a:t>
            </a:r>
            <a:endParaRPr lang="en-CA" dirty="0"/>
          </a:p>
          <a:p>
            <a:pPr marL="0" indent="0">
              <a:buNone/>
            </a:pPr>
            <a:endParaRPr lang="en-CA" b="1" dirty="0" smtClean="0"/>
          </a:p>
          <a:p>
            <a:pPr marL="0" indent="0">
              <a:buNone/>
            </a:pPr>
            <a:endParaRPr lang="en-CA" dirty="0" smtClean="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5468" y="1269839"/>
            <a:ext cx="2210679" cy="1402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59086" y="2548984"/>
            <a:ext cx="2022400" cy="15525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65468" y="4341811"/>
            <a:ext cx="2197119" cy="1382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3586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smtClean="0"/>
              <a:t>PEX Pipe and Crimping Tools</a:t>
            </a:r>
            <a:endParaRPr lang="en-CA" dirty="0"/>
          </a:p>
        </p:txBody>
      </p:sp>
      <p:sp>
        <p:nvSpPr>
          <p:cNvPr id="3" name="Content Placeholder 2"/>
          <p:cNvSpPr>
            <a:spLocks noGrp="1"/>
          </p:cNvSpPr>
          <p:nvPr>
            <p:ph idx="1"/>
          </p:nvPr>
        </p:nvSpPr>
        <p:spPr>
          <a:xfrm>
            <a:off x="838199" y="1825625"/>
            <a:ext cx="7420375" cy="4343164"/>
          </a:xfrm>
        </p:spPr>
        <p:txBody>
          <a:bodyPr>
            <a:normAutofit fontScale="70000" lnSpcReduction="20000"/>
          </a:bodyPr>
          <a:lstStyle/>
          <a:p>
            <a:pPr marL="0" indent="0">
              <a:buNone/>
            </a:pPr>
            <a:endParaRPr lang="en-CA" dirty="0" smtClean="0"/>
          </a:p>
          <a:p>
            <a:pPr marL="0" indent="0">
              <a:buNone/>
            </a:pPr>
            <a:r>
              <a:rPr lang="en-US" b="1" dirty="0" smtClean="0"/>
              <a:t>Go/No </a:t>
            </a:r>
            <a:r>
              <a:rPr lang="en-US" b="1" dirty="0"/>
              <a:t>go gauge</a:t>
            </a:r>
            <a:r>
              <a:rPr lang="en-CA" b="1" dirty="0" smtClean="0"/>
              <a:t>:</a:t>
            </a:r>
          </a:p>
          <a:p>
            <a:r>
              <a:rPr lang="en-US" dirty="0"/>
              <a:t>A go/no go gauge is used to determine the correct engagement of a crimp ring</a:t>
            </a:r>
            <a:r>
              <a:rPr lang="en-US" dirty="0" smtClean="0"/>
              <a:t>.</a:t>
            </a:r>
          </a:p>
          <a:p>
            <a:endParaRPr lang="en-US" dirty="0"/>
          </a:p>
          <a:p>
            <a:pPr marL="0" indent="0">
              <a:buNone/>
            </a:pPr>
            <a:r>
              <a:rPr lang="en-US" b="1" dirty="0"/>
              <a:t>Water pump </a:t>
            </a:r>
            <a:r>
              <a:rPr lang="en-US" b="1" dirty="0" smtClean="0"/>
              <a:t>pliers:</a:t>
            </a:r>
          </a:p>
          <a:p>
            <a:r>
              <a:rPr lang="en-CA" dirty="0"/>
              <a:t>commonly used for turning &amp; holding nuts &amp; bolts, gripping irregularly shaped objects, holding pipes etc. They hold all kinds of items with larger diameter too, regardless of whether they are round, square or hexagonal.</a:t>
            </a:r>
            <a:endParaRPr lang="en-US" dirty="0" smtClean="0"/>
          </a:p>
          <a:p>
            <a:pPr marL="0" indent="0">
              <a:buNone/>
            </a:pPr>
            <a:endParaRPr lang="en-US" dirty="0" smtClean="0"/>
          </a:p>
          <a:p>
            <a:pPr marL="0" indent="0">
              <a:buNone/>
            </a:pPr>
            <a:r>
              <a:rPr lang="en-US" b="1" dirty="0"/>
              <a:t>Hydrostatic </a:t>
            </a:r>
            <a:r>
              <a:rPr lang="en-US" b="1" dirty="0" smtClean="0"/>
              <a:t>pump:</a:t>
            </a:r>
          </a:p>
          <a:p>
            <a:r>
              <a:rPr lang="en-CA" dirty="0"/>
              <a:t>tests hydraulically for leaks in installations that are required to be leak proof</a:t>
            </a:r>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26235" y="1444888"/>
            <a:ext cx="1510759" cy="1512100"/>
          </a:xfrm>
          <a:prstGeom prst="rect">
            <a:avLst/>
          </a:prstGeom>
          <a:noFill/>
          <a:extLst>
            <a:ext uri="{909E8E84-426E-40DD-AFC4-6F175D3DCCD1}">
              <a14:hiddenFill xmlns:a14="http://schemas.microsoft.com/office/drawing/2010/main">
                <a:solidFill>
                  <a:srgbClr val="FFFFFF"/>
                </a:solidFill>
              </a14:hiddenFill>
            </a:ext>
          </a:extLst>
        </p:spPr>
      </p:pic>
      <p:pic>
        <p:nvPicPr>
          <p:cNvPr id="5121"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58574" y="3498674"/>
            <a:ext cx="3356193" cy="832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01767" y="5047726"/>
            <a:ext cx="2413000" cy="1431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3640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PEX Pipe, Crimps and Fittings</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5077" y="1597516"/>
            <a:ext cx="1341817" cy="1341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283617" y="2984105"/>
            <a:ext cx="4135272" cy="821763"/>
          </a:xfrm>
          <a:prstGeom prst="rect">
            <a:avLst/>
          </a:prstGeom>
        </p:spPr>
        <p:txBody>
          <a:bodyPr wrap="square">
            <a:spAutoFit/>
          </a:bodyPr>
          <a:lstStyle/>
          <a:p>
            <a:pPr marL="1276350" indent="-635">
              <a:lnSpc>
                <a:spcPct val="79000"/>
              </a:lnSpc>
              <a:spcBef>
                <a:spcPts val="435"/>
              </a:spcBef>
              <a:spcAft>
                <a:spcPts val="0"/>
              </a:spcAft>
            </a:pPr>
            <a:r>
              <a:rPr lang="en-US" sz="2400" spc="-10" dirty="0" smtClean="0">
                <a:solidFill>
                  <a:srgbClr val="4C4D4F"/>
                </a:solidFill>
                <a:latin typeface="Calibri" panose="020F0502020204030204" pitchFamily="34" charset="0"/>
                <a:ea typeface="Calibri" panose="020F0502020204030204" pitchFamily="34" charset="0"/>
                <a:cs typeface="Arial" panose="020B0604020202020204" pitchFamily="34" charset="0"/>
              </a:rPr>
              <a:t>½”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crimp</a:t>
            </a:r>
            <a:r>
              <a:rPr lang="en-US" spc="15"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90°</a:t>
            </a:r>
            <a:r>
              <a:rPr lang="en-US" spc="10"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elbow</a:t>
            </a:r>
            <a:r>
              <a:rPr lang="en-US" spc="15"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used</a:t>
            </a:r>
            <a:r>
              <a:rPr lang="en-US" spc="15"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to make</a:t>
            </a:r>
            <a:r>
              <a:rPr lang="en-US" spc="145"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a</a:t>
            </a:r>
            <a:r>
              <a:rPr lang="en-US" spc="150"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sharp</a:t>
            </a:r>
            <a:r>
              <a:rPr lang="en-US" spc="145"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change</a:t>
            </a:r>
            <a:r>
              <a:rPr lang="en-US" spc="150"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of</a:t>
            </a:r>
            <a:r>
              <a:rPr lang="en-US" spc="145"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direction</a:t>
            </a:r>
            <a:endParaRPr lang="en-CA"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56825" y="4136610"/>
            <a:ext cx="120015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00951" y="4155235"/>
            <a:ext cx="1485900" cy="992188"/>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45077" y="4080110"/>
            <a:ext cx="14859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709175" y="1597516"/>
            <a:ext cx="169545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7"/>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608093" y="1716960"/>
            <a:ext cx="2228850" cy="1270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5608093" y="3043316"/>
            <a:ext cx="3557517" cy="821763"/>
          </a:xfrm>
          <a:prstGeom prst="rect">
            <a:avLst/>
          </a:prstGeom>
        </p:spPr>
        <p:txBody>
          <a:bodyPr wrap="square">
            <a:spAutoFit/>
          </a:bodyPr>
          <a:lstStyle/>
          <a:p>
            <a:pPr marL="287655" marR="1132840" indent="-635">
              <a:lnSpc>
                <a:spcPct val="79000"/>
              </a:lnSpc>
              <a:spcBef>
                <a:spcPts val="435"/>
              </a:spcBef>
              <a:spcAft>
                <a:spcPts val="0"/>
              </a:spcAft>
            </a:pPr>
            <a:r>
              <a:rPr lang="en-US" sz="2400" spc="-10" dirty="0">
                <a:solidFill>
                  <a:srgbClr val="4C4D4F"/>
                </a:solidFill>
                <a:latin typeface="Calibri" panose="020F0502020204030204" pitchFamily="34" charset="0"/>
                <a:ea typeface="Calibri" panose="020F0502020204030204" pitchFamily="34" charset="0"/>
                <a:cs typeface="Arial" panose="020B0604020202020204" pitchFamily="34" charset="0"/>
              </a:rPr>
              <a:t>½”</a:t>
            </a:r>
            <a:r>
              <a:rPr lang="en-US" spc="20"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crimp</a:t>
            </a:r>
            <a:r>
              <a:rPr lang="en-US" spc="20"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tee</a:t>
            </a:r>
            <a:r>
              <a:rPr lang="en-US" spc="20"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used</a:t>
            </a:r>
            <a:r>
              <a:rPr lang="en-US" spc="25"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to</a:t>
            </a:r>
            <a:r>
              <a:rPr lang="en-US" spc="20"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connect three</a:t>
            </a:r>
            <a:r>
              <a:rPr lang="en-US" spc="145"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pieces</a:t>
            </a:r>
            <a:r>
              <a:rPr lang="en-US" spc="145"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of</a:t>
            </a:r>
            <a:r>
              <a:rPr lang="en-US" spc="145"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smtClean="0">
                <a:solidFill>
                  <a:srgbClr val="231F20"/>
                </a:solidFill>
                <a:latin typeface="Arial" panose="020B0604020202020204" pitchFamily="34" charset="0"/>
                <a:ea typeface="Arial" panose="020B0604020202020204" pitchFamily="34" charset="0"/>
                <a:cs typeface="Times New Roman" panose="02020603050405020304" pitchFamily="18" charset="0"/>
              </a:rPr>
              <a:t>pipe</a:t>
            </a:r>
            <a:endParaRPr lang="en-CA" dirty="0"/>
          </a:p>
        </p:txBody>
      </p:sp>
      <p:sp>
        <p:nvSpPr>
          <p:cNvPr id="9" name="Rectangle 8"/>
          <p:cNvSpPr/>
          <p:nvPr/>
        </p:nvSpPr>
        <p:spPr>
          <a:xfrm>
            <a:off x="8605305" y="2986960"/>
            <a:ext cx="3693639" cy="821763"/>
          </a:xfrm>
          <a:prstGeom prst="rect">
            <a:avLst/>
          </a:prstGeom>
        </p:spPr>
        <p:txBody>
          <a:bodyPr wrap="square">
            <a:spAutoFit/>
          </a:bodyPr>
          <a:lstStyle/>
          <a:p>
            <a:pPr marL="1276350" marR="359410" indent="-635">
              <a:lnSpc>
                <a:spcPct val="79000"/>
              </a:lnSpc>
              <a:spcBef>
                <a:spcPts val="435"/>
              </a:spcBef>
              <a:spcAft>
                <a:spcPts val="0"/>
              </a:spcAft>
            </a:pPr>
            <a:r>
              <a:rPr lang="en-US" sz="2400" spc="-10" dirty="0" smtClean="0">
                <a:solidFill>
                  <a:srgbClr val="4C4D4F"/>
                </a:solidFill>
                <a:latin typeface="Calibri" panose="020F0502020204030204" pitchFamily="34" charset="0"/>
                <a:ea typeface="Calibri" panose="020F0502020204030204" pitchFamily="34" charset="0"/>
                <a:cs typeface="Arial" panose="020B0604020202020204" pitchFamily="34" charset="0"/>
              </a:rPr>
              <a:t>½”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coupling</a:t>
            </a:r>
            <a:r>
              <a:rPr lang="en-US" spc="-25"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used</a:t>
            </a:r>
            <a:r>
              <a:rPr lang="en-US" spc="-20"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to connect</a:t>
            </a:r>
            <a:r>
              <a:rPr lang="en-US" spc="145"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two</a:t>
            </a:r>
            <a:r>
              <a:rPr lang="en-US" spc="145"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pieces</a:t>
            </a:r>
            <a:r>
              <a:rPr lang="en-US" spc="150"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of</a:t>
            </a:r>
            <a:r>
              <a:rPr lang="en-US" spc="145"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pipe</a:t>
            </a:r>
            <a:endParaRPr lang="en-CA"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angle 9"/>
          <p:cNvSpPr/>
          <p:nvPr/>
        </p:nvSpPr>
        <p:spPr>
          <a:xfrm>
            <a:off x="5408300" y="5241510"/>
            <a:ext cx="4300875" cy="895566"/>
          </a:xfrm>
          <a:prstGeom prst="rect">
            <a:avLst/>
          </a:prstGeom>
        </p:spPr>
        <p:txBody>
          <a:bodyPr wrap="square">
            <a:spAutoFit/>
          </a:bodyPr>
          <a:lstStyle/>
          <a:p>
            <a:pPr marR="982345">
              <a:lnSpc>
                <a:spcPct val="87000"/>
              </a:lnSpc>
              <a:spcBef>
                <a:spcPts val="340"/>
              </a:spcBef>
              <a:spcAft>
                <a:spcPts val="0"/>
              </a:spcAft>
            </a:pPr>
            <a:r>
              <a:rPr lang="en-US" sz="2400" spc="-10" dirty="0">
                <a:solidFill>
                  <a:srgbClr val="4C4D4F"/>
                </a:solidFill>
                <a:latin typeface="Calibri" panose="020F0502020204030204" pitchFamily="34" charset="0"/>
                <a:ea typeface="Calibri" panose="020F0502020204030204" pitchFamily="34" charset="0"/>
                <a:cs typeface="Arial" panose="020B0604020202020204" pitchFamily="34" charset="0"/>
              </a:rPr>
              <a:t>½”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crimp</a:t>
            </a:r>
            <a:r>
              <a:rPr lang="en-US" spc="-160"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adapter</a:t>
            </a:r>
            <a:r>
              <a:rPr lang="en-US" spc="-155"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to</a:t>
            </a:r>
            <a:r>
              <a:rPr lang="en-US" spc="-155"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solder fitting* used to connect a soldered copper pipe to PEX</a:t>
            </a:r>
            <a:endParaRPr lang="en-CA"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10"/>
          <p:cNvSpPr/>
          <p:nvPr/>
        </p:nvSpPr>
        <p:spPr>
          <a:xfrm>
            <a:off x="283617" y="5175518"/>
            <a:ext cx="5021878" cy="1377493"/>
          </a:xfrm>
          <a:prstGeom prst="rect">
            <a:avLst/>
          </a:prstGeom>
        </p:spPr>
        <p:txBody>
          <a:bodyPr wrap="square">
            <a:spAutoFit/>
          </a:bodyPr>
          <a:lstStyle/>
          <a:p>
            <a:pPr marL="1276350">
              <a:lnSpc>
                <a:spcPct val="87000"/>
              </a:lnSpc>
              <a:spcAft>
                <a:spcPts val="0"/>
              </a:spcAft>
            </a:pPr>
            <a:r>
              <a:rPr lang="en-US" sz="2400" spc="-10" dirty="0">
                <a:solidFill>
                  <a:srgbClr val="4C4D4F"/>
                </a:solidFill>
                <a:latin typeface="Calibri" panose="020F0502020204030204" pitchFamily="34" charset="0"/>
                <a:ea typeface="Calibri" panose="020F0502020204030204" pitchFamily="34" charset="0"/>
                <a:cs typeface="Arial" panose="020B0604020202020204" pitchFamily="34" charset="0"/>
              </a:rPr>
              <a:t>½”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PEX</a:t>
            </a:r>
            <a:r>
              <a:rPr lang="en-US" spc="-160"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or</a:t>
            </a:r>
            <a:r>
              <a:rPr lang="en-US" spc="-155"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crimp</a:t>
            </a:r>
            <a:r>
              <a:rPr lang="en-US" spc="-155"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by external (male) thread.</a:t>
            </a:r>
            <a:r>
              <a:rPr lang="en-US" spc="-20" dirty="0">
                <a:solidFill>
                  <a:srgbClr val="231F20"/>
                </a:solidFill>
                <a:latin typeface="Arial" panose="020B0604020202020204" pitchFamily="34" charset="0"/>
                <a:ea typeface="Arial" panose="020B0604020202020204" pitchFamily="34" charset="0"/>
                <a:cs typeface="Times New Roman" panose="02020603050405020304" pitchFamily="18" charset="0"/>
              </a:rPr>
              <a:t> </a:t>
            </a:r>
            <a:r>
              <a:rPr lang="en-US" dirty="0">
                <a:solidFill>
                  <a:srgbClr val="231F20"/>
                </a:solidFill>
                <a:latin typeface="Arial" panose="020B0604020202020204" pitchFamily="34" charset="0"/>
                <a:ea typeface="Arial" panose="020B0604020202020204" pitchFamily="34" charset="0"/>
                <a:cs typeface="Times New Roman" panose="02020603050405020304" pitchFamily="18" charset="0"/>
              </a:rPr>
              <a:t>This adapter can be used to connect PEX </a:t>
            </a:r>
            <a:r>
              <a:rPr lang="en-US" dirty="0" smtClean="0">
                <a:solidFill>
                  <a:srgbClr val="231F20"/>
                </a:solidFill>
                <a:latin typeface="Arial" panose="020B0604020202020204" pitchFamily="34" charset="0"/>
                <a:ea typeface="Arial" panose="020B0604020202020204" pitchFamily="34" charset="0"/>
                <a:cs typeface="Times New Roman" panose="02020603050405020304" pitchFamily="18" charset="0"/>
              </a:rPr>
              <a:t>piping </a:t>
            </a:r>
            <a:r>
              <a:rPr lang="en-US" dirty="0" smtClean="0">
                <a:solidFill>
                  <a:srgbClr val="231F20"/>
                </a:solidFill>
                <a:latin typeface="Arial" panose="020B0604020202020204" pitchFamily="34" charset="0"/>
                <a:ea typeface="Arial" panose="020B0604020202020204" pitchFamily="34" charset="0"/>
              </a:rPr>
              <a:t>systems </a:t>
            </a:r>
            <a:r>
              <a:rPr lang="en-US" dirty="0">
                <a:solidFill>
                  <a:srgbClr val="231F20"/>
                </a:solidFill>
                <a:latin typeface="Arial" panose="020B0604020202020204" pitchFamily="34" charset="0"/>
                <a:ea typeface="Arial" panose="020B0604020202020204" pitchFamily="34" charset="0"/>
              </a:rPr>
              <a:t>to a threaded internal (female) fitting.</a:t>
            </a:r>
            <a:endParaRPr lang="en-CA" dirty="0"/>
          </a:p>
        </p:txBody>
      </p:sp>
      <p:sp>
        <p:nvSpPr>
          <p:cNvPr id="12" name="Rectangle 11"/>
          <p:cNvSpPr/>
          <p:nvPr/>
        </p:nvSpPr>
        <p:spPr>
          <a:xfrm>
            <a:off x="9709175" y="5257399"/>
            <a:ext cx="2455597" cy="738664"/>
          </a:xfrm>
          <a:prstGeom prst="rect">
            <a:avLst/>
          </a:prstGeom>
        </p:spPr>
        <p:txBody>
          <a:bodyPr wrap="square">
            <a:spAutoFit/>
          </a:bodyPr>
          <a:lstStyle/>
          <a:p>
            <a:r>
              <a:rPr lang="en-US" sz="2400" spc="-10" dirty="0">
                <a:solidFill>
                  <a:srgbClr val="4C4D4F"/>
                </a:solidFill>
                <a:latin typeface="Calibri" panose="020F0502020204030204" pitchFamily="34" charset="0"/>
                <a:ea typeface="Calibri" panose="020F0502020204030204" pitchFamily="34" charset="0"/>
                <a:cs typeface="Arial" panose="020B0604020202020204" pitchFamily="34" charset="0"/>
              </a:rPr>
              <a:t>½” </a:t>
            </a:r>
            <a:r>
              <a:rPr lang="en-US" dirty="0">
                <a:solidFill>
                  <a:srgbClr val="231F20"/>
                </a:solidFill>
                <a:latin typeface="Arial" panose="020B0604020202020204" pitchFamily="34" charset="0"/>
                <a:ea typeface="Arial" panose="020B0604020202020204" pitchFamily="34" charset="0"/>
              </a:rPr>
              <a:t>crimp</a:t>
            </a:r>
            <a:r>
              <a:rPr lang="en-US" spc="-110" dirty="0">
                <a:solidFill>
                  <a:srgbClr val="231F20"/>
                </a:solidFill>
                <a:latin typeface="Arial" panose="020B0604020202020204" pitchFamily="34" charset="0"/>
                <a:ea typeface="Arial" panose="020B0604020202020204" pitchFamily="34" charset="0"/>
              </a:rPr>
              <a:t> </a:t>
            </a:r>
            <a:r>
              <a:rPr lang="en-US" dirty="0">
                <a:solidFill>
                  <a:srgbClr val="231F20"/>
                </a:solidFill>
                <a:latin typeface="Arial" panose="020B0604020202020204" pitchFamily="34" charset="0"/>
                <a:ea typeface="Arial" panose="020B0604020202020204" pitchFamily="34" charset="0"/>
              </a:rPr>
              <a:t>plug</a:t>
            </a:r>
            <a:r>
              <a:rPr lang="en-US" spc="-110" dirty="0">
                <a:solidFill>
                  <a:srgbClr val="231F20"/>
                </a:solidFill>
                <a:latin typeface="Arial" panose="020B0604020202020204" pitchFamily="34" charset="0"/>
                <a:ea typeface="Arial" panose="020B0604020202020204" pitchFamily="34" charset="0"/>
              </a:rPr>
              <a:t> </a:t>
            </a:r>
            <a:r>
              <a:rPr lang="en-US" dirty="0">
                <a:solidFill>
                  <a:srgbClr val="231F20"/>
                </a:solidFill>
                <a:latin typeface="Arial" panose="020B0604020202020204" pitchFamily="34" charset="0"/>
                <a:ea typeface="Arial" panose="020B0604020202020204" pitchFamily="34" charset="0"/>
              </a:rPr>
              <a:t>used</a:t>
            </a:r>
            <a:r>
              <a:rPr lang="en-US" spc="-115" dirty="0">
                <a:solidFill>
                  <a:srgbClr val="231F20"/>
                </a:solidFill>
                <a:latin typeface="Arial" panose="020B0604020202020204" pitchFamily="34" charset="0"/>
                <a:ea typeface="Arial" panose="020B0604020202020204" pitchFamily="34" charset="0"/>
              </a:rPr>
              <a:t> </a:t>
            </a:r>
            <a:r>
              <a:rPr lang="en-US" dirty="0">
                <a:solidFill>
                  <a:srgbClr val="231F20"/>
                </a:solidFill>
                <a:latin typeface="Arial" panose="020B0604020202020204" pitchFamily="34" charset="0"/>
                <a:ea typeface="Arial" panose="020B0604020202020204" pitchFamily="34" charset="0"/>
              </a:rPr>
              <a:t>at</a:t>
            </a:r>
            <a:r>
              <a:rPr lang="en-US" spc="-110" dirty="0">
                <a:solidFill>
                  <a:srgbClr val="231F20"/>
                </a:solidFill>
                <a:latin typeface="Arial" panose="020B0604020202020204" pitchFamily="34" charset="0"/>
                <a:ea typeface="Arial" panose="020B0604020202020204" pitchFamily="34" charset="0"/>
              </a:rPr>
              <a:t> </a:t>
            </a:r>
            <a:r>
              <a:rPr lang="en-US" dirty="0">
                <a:solidFill>
                  <a:srgbClr val="231F20"/>
                </a:solidFill>
                <a:latin typeface="Arial" panose="020B0604020202020204" pitchFamily="34" charset="0"/>
                <a:ea typeface="Arial" panose="020B0604020202020204" pitchFamily="34" charset="0"/>
              </a:rPr>
              <a:t>outlets</a:t>
            </a:r>
            <a:r>
              <a:rPr lang="en-US" spc="-110" dirty="0">
                <a:solidFill>
                  <a:srgbClr val="231F20"/>
                </a:solidFill>
                <a:latin typeface="Arial" panose="020B0604020202020204" pitchFamily="34" charset="0"/>
                <a:ea typeface="Arial" panose="020B0604020202020204" pitchFamily="34" charset="0"/>
              </a:rPr>
              <a:t> </a:t>
            </a:r>
            <a:r>
              <a:rPr lang="en-US" dirty="0">
                <a:solidFill>
                  <a:srgbClr val="231F20"/>
                </a:solidFill>
                <a:latin typeface="Arial" panose="020B0604020202020204" pitchFamily="34" charset="0"/>
                <a:ea typeface="Arial" panose="020B0604020202020204" pitchFamily="34" charset="0"/>
              </a:rPr>
              <a:t>to cap piping</a:t>
            </a:r>
            <a:endParaRPr lang="en-CA" dirty="0"/>
          </a:p>
        </p:txBody>
      </p:sp>
    </p:spTree>
    <p:extLst>
      <p:ext uri="{BB962C8B-B14F-4D97-AF65-F5344CB8AC3E}">
        <p14:creationId xmlns:p14="http://schemas.microsoft.com/office/powerpoint/2010/main" val="998924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lvl="0" algn="ctr"/>
            <a:r>
              <a:rPr lang="en-US" b="1" dirty="0">
                <a:solidFill>
                  <a:srgbClr val="4F61AB"/>
                </a:solidFill>
                <a:latin typeface="Arial" panose="020B0604020202020204" pitchFamily="34" charset="0"/>
                <a:ea typeface="Arial" panose="020B0604020202020204" pitchFamily="34" charset="0"/>
                <a:cs typeface="Times New Roman" panose="02020603050405020304" pitchFamily="18" charset="0"/>
              </a:rPr>
              <a:t>Assembly </a:t>
            </a:r>
            <a:r>
              <a:rPr lang="en-US" b="1" dirty="0" smtClean="0">
                <a:solidFill>
                  <a:srgbClr val="4F61AB"/>
                </a:solidFill>
                <a:latin typeface="Arial" panose="020B0604020202020204" pitchFamily="34" charset="0"/>
                <a:ea typeface="Arial" panose="020B0604020202020204" pitchFamily="34" charset="0"/>
                <a:cs typeface="Times New Roman" panose="02020603050405020304" pitchFamily="18" charset="0"/>
              </a:rPr>
              <a:t>Demonstration</a:t>
            </a:r>
            <a:endParaRPr lang="en-CA" dirty="0"/>
          </a:p>
        </p:txBody>
      </p:sp>
      <p:sp>
        <p:nvSpPr>
          <p:cNvPr id="8" name="Rectangle 2"/>
          <p:cNvSpPr>
            <a:spLocks noChangeArrowheads="1"/>
          </p:cNvSpPr>
          <p:nvPr/>
        </p:nvSpPr>
        <p:spPr bwMode="auto">
          <a:xfrm>
            <a:off x="606805" y="1611102"/>
            <a:ext cx="10322655" cy="1792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55488" tIns="38088" rIns="584016" bIns="0" numCol="1" anchor="ctr" anchorCtr="0" compatLnSpc="1">
            <a:prstTxWarp prst="textNoShape">
              <a:avLst/>
            </a:prstTxWarp>
            <a:spAutoFit/>
          </a:bodyPr>
          <a:lstStyle>
            <a:lvl1pPr eaLnBrk="0" fontAlgn="base" hangingPunct="0">
              <a:spcBef>
                <a:spcPct val="0"/>
              </a:spcBef>
              <a:spcAft>
                <a:spcPct val="0"/>
              </a:spcAft>
              <a:tabLst>
                <a:tab pos="660400" algn="l"/>
              </a:tabLst>
              <a:defRPr>
                <a:solidFill>
                  <a:schemeClr val="tx1"/>
                </a:solidFill>
                <a:latin typeface="Arial" panose="020B0604020202020204" pitchFamily="34" charset="0"/>
              </a:defRPr>
            </a:lvl1pPr>
            <a:lvl2pPr eaLnBrk="0" fontAlgn="base" hangingPunct="0">
              <a:spcBef>
                <a:spcPct val="0"/>
              </a:spcBef>
              <a:spcAft>
                <a:spcPct val="0"/>
              </a:spcAft>
              <a:tabLst>
                <a:tab pos="660400" algn="l"/>
              </a:tabLst>
              <a:defRPr>
                <a:solidFill>
                  <a:schemeClr val="tx1"/>
                </a:solidFill>
                <a:latin typeface="Arial" panose="020B0604020202020204" pitchFamily="34" charset="0"/>
              </a:defRPr>
            </a:lvl2pPr>
            <a:lvl3pPr eaLnBrk="0" fontAlgn="base" hangingPunct="0">
              <a:spcBef>
                <a:spcPct val="0"/>
              </a:spcBef>
              <a:spcAft>
                <a:spcPct val="0"/>
              </a:spcAft>
              <a:tabLst>
                <a:tab pos="660400" algn="l"/>
              </a:tabLst>
              <a:defRPr>
                <a:solidFill>
                  <a:schemeClr val="tx1"/>
                </a:solidFill>
                <a:latin typeface="Arial" panose="020B0604020202020204" pitchFamily="34" charset="0"/>
              </a:defRPr>
            </a:lvl3pPr>
            <a:lvl4pPr eaLnBrk="0" fontAlgn="base" hangingPunct="0">
              <a:spcBef>
                <a:spcPct val="0"/>
              </a:spcBef>
              <a:spcAft>
                <a:spcPct val="0"/>
              </a:spcAft>
              <a:tabLst>
                <a:tab pos="660400" algn="l"/>
              </a:tabLst>
              <a:defRPr>
                <a:solidFill>
                  <a:schemeClr val="tx1"/>
                </a:solidFill>
                <a:latin typeface="Arial" panose="020B0604020202020204" pitchFamily="34" charset="0"/>
              </a:defRPr>
            </a:lvl4pPr>
            <a:lvl5pPr eaLnBrk="0" fontAlgn="base" hangingPunct="0">
              <a:spcBef>
                <a:spcPct val="0"/>
              </a:spcBef>
              <a:spcAft>
                <a:spcPct val="0"/>
              </a:spcAft>
              <a:tabLst>
                <a:tab pos="660400" algn="l"/>
              </a:tabLst>
              <a:defRPr>
                <a:solidFill>
                  <a:schemeClr val="tx1"/>
                </a:solidFill>
                <a:latin typeface="Arial" panose="020B0604020202020204" pitchFamily="34" charset="0"/>
              </a:defRPr>
            </a:lvl5pPr>
            <a:lvl6pPr eaLnBrk="0" fontAlgn="base" hangingPunct="0">
              <a:spcBef>
                <a:spcPct val="0"/>
              </a:spcBef>
              <a:spcAft>
                <a:spcPct val="0"/>
              </a:spcAft>
              <a:tabLst>
                <a:tab pos="660400" algn="l"/>
              </a:tabLst>
              <a:defRPr>
                <a:solidFill>
                  <a:schemeClr val="tx1"/>
                </a:solidFill>
                <a:latin typeface="Arial" panose="020B0604020202020204" pitchFamily="34" charset="0"/>
              </a:defRPr>
            </a:lvl6pPr>
            <a:lvl7pPr eaLnBrk="0" fontAlgn="base" hangingPunct="0">
              <a:spcBef>
                <a:spcPct val="0"/>
              </a:spcBef>
              <a:spcAft>
                <a:spcPct val="0"/>
              </a:spcAft>
              <a:tabLst>
                <a:tab pos="660400" algn="l"/>
              </a:tabLst>
              <a:defRPr>
                <a:solidFill>
                  <a:schemeClr val="tx1"/>
                </a:solidFill>
                <a:latin typeface="Arial" panose="020B0604020202020204" pitchFamily="34" charset="0"/>
              </a:defRPr>
            </a:lvl7pPr>
            <a:lvl8pPr eaLnBrk="0" fontAlgn="base" hangingPunct="0">
              <a:spcBef>
                <a:spcPct val="0"/>
              </a:spcBef>
              <a:spcAft>
                <a:spcPct val="0"/>
              </a:spcAft>
              <a:tabLst>
                <a:tab pos="660400" algn="l"/>
              </a:tabLst>
              <a:defRPr>
                <a:solidFill>
                  <a:schemeClr val="tx1"/>
                </a:solidFill>
                <a:latin typeface="Arial" panose="020B0604020202020204" pitchFamily="34" charset="0"/>
              </a:defRPr>
            </a:lvl8pPr>
            <a:lvl9pPr eaLnBrk="0" fontAlgn="base" hangingPunct="0">
              <a:spcBef>
                <a:spcPct val="0"/>
              </a:spcBef>
              <a:spcAft>
                <a:spcPct val="0"/>
              </a:spcAft>
              <a:tabLst>
                <a:tab pos="6604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660400" algn="l"/>
              </a:tabLst>
            </a:pPr>
            <a:r>
              <a:rPr kumimoji="0" lang="en-US" sz="2400" b="0" i="0" u="none" strike="noStrike" cap="none" normalizeH="0" baseline="0" dirty="0" smtClean="0">
                <a:ln>
                  <a:noFill/>
                </a:ln>
                <a:solidFill>
                  <a:srgbClr val="4C4D4F"/>
                </a:solidFill>
                <a:effectLst/>
                <a:latin typeface="Arial" panose="020B0604020202020204" pitchFamily="34" charset="0"/>
                <a:ea typeface="Arial" panose="020B0604020202020204" pitchFamily="34" charset="0"/>
                <a:cs typeface="Times New Roman" panose="02020603050405020304" pitchFamily="18" charset="0"/>
              </a:rPr>
              <a:t>Cut the PEX pipe to length. It is important that piping is cut squarely.</a:t>
            </a:r>
            <a:endParaRPr kumimoji="0" lang="en-CA"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60400" algn="l"/>
              </a:tabLst>
            </a:pPr>
            <a:r>
              <a:rPr kumimoji="0" lang="en-US" sz="2400" b="0" i="0" u="none" strike="noStrike" cap="none" normalizeH="0" baseline="0" dirty="0" smtClean="0">
                <a:ln>
                  <a:noFill/>
                </a:ln>
                <a:solidFill>
                  <a:srgbClr val="4C4D4F"/>
                </a:solidFill>
                <a:effectLst/>
                <a:latin typeface="Arial" panose="020B0604020202020204" pitchFamily="34" charset="0"/>
                <a:ea typeface="Arial" panose="020B0604020202020204" pitchFamily="34" charset="0"/>
                <a:cs typeface="Times New Roman" panose="02020603050405020304" pitchFamily="18" charset="0"/>
              </a:rPr>
              <a:t>Slip an unused crimp ring over the end of the pipe.</a:t>
            </a:r>
            <a:endParaRPr kumimoji="0" lang="en-CA"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60400" algn="l"/>
              </a:tabLst>
            </a:pPr>
            <a:r>
              <a:rPr kumimoji="0" lang="en-US" sz="2400" b="0" i="0" u="none" strike="noStrike" cap="none" normalizeH="0" baseline="0" dirty="0" smtClean="0">
                <a:ln>
                  <a:noFill/>
                </a:ln>
                <a:solidFill>
                  <a:srgbClr val="4C4D4F"/>
                </a:solidFill>
                <a:effectLst/>
                <a:latin typeface="Arial" panose="020B0604020202020204" pitchFamily="34" charset="0"/>
                <a:ea typeface="Arial" panose="020B0604020202020204" pitchFamily="34" charset="0"/>
                <a:cs typeface="Times New Roman" panose="02020603050405020304" pitchFamily="18" charset="0"/>
              </a:rPr>
              <a:t>Fully insert the crimp fitting.</a:t>
            </a:r>
            <a:endParaRPr kumimoji="0" lang="en-CA"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60400" algn="l"/>
              </a:tabLst>
            </a:pPr>
            <a:r>
              <a:rPr kumimoji="0" lang="en-US" sz="2400" b="0" i="0" u="none" strike="noStrike" cap="none" normalizeH="0" baseline="0" dirty="0" smtClean="0">
                <a:ln>
                  <a:noFill/>
                </a:ln>
                <a:solidFill>
                  <a:srgbClr val="4C4D4F"/>
                </a:solidFill>
                <a:effectLst/>
                <a:latin typeface="Arial" panose="020B0604020202020204" pitchFamily="34" charset="0"/>
                <a:ea typeface="Arial" panose="020B0604020202020204" pitchFamily="34" charset="0"/>
                <a:cs typeface="Times New Roman" panose="02020603050405020304" pitchFamily="18" charset="0"/>
              </a:rPr>
              <a:t>Slide the crimp ring in a distance of </a:t>
            </a:r>
            <a:r>
              <a:rPr kumimoji="0" lang="en-US" sz="2400" b="0" i="0" u="none" strike="noStrike" cap="none" normalizeH="0" baseline="0" dirty="0" smtClean="0">
                <a:ln>
                  <a:noFill/>
                </a:ln>
                <a:solidFill>
                  <a:srgbClr val="4C4D4F"/>
                </a:solidFill>
                <a:effectLst/>
                <a:latin typeface="Arial" panose="020B0604020202020204" pitchFamily="34" charset="0"/>
                <a:ea typeface="Arial" panose="020B0604020202020204" pitchFamily="34" charset="0"/>
                <a:cs typeface="Arial" panose="020B0604020202020204" pitchFamily="34" charset="0"/>
              </a:rPr>
              <a:t>⅛”</a:t>
            </a:r>
            <a:r>
              <a:rPr kumimoji="0" lang="en-US" sz="2400" b="0" i="0" u="none" strike="noStrike" cap="none" normalizeH="0" baseline="0" dirty="0" smtClean="0">
                <a:ln>
                  <a:noFill/>
                </a:ln>
                <a:solidFill>
                  <a:srgbClr val="4C4D4F"/>
                </a:solidFill>
                <a:effectLst/>
                <a:latin typeface="Arial" panose="020B0604020202020204" pitchFamily="34" charset="0"/>
                <a:ea typeface="Arial" panose="020B0604020202020204" pitchFamily="34" charset="0"/>
                <a:cs typeface="Times New Roman" panose="02020603050405020304" pitchFamily="18" charset="0"/>
              </a:rPr>
              <a:t>–</a:t>
            </a:r>
            <a:r>
              <a:rPr kumimoji="0" lang="en-US" sz="2400" b="0" i="0" u="none" strike="noStrike" cap="none" normalizeH="0" baseline="0" dirty="0" smtClean="0">
                <a:ln>
                  <a:noFill/>
                </a:ln>
                <a:solidFill>
                  <a:srgbClr val="4C4D4F"/>
                </a:solidFill>
                <a:effectLst/>
                <a:latin typeface="Arial" panose="020B0604020202020204" pitchFamily="34" charset="0"/>
                <a:ea typeface="Arial" panose="020B0604020202020204" pitchFamily="34" charset="0"/>
                <a:cs typeface="Arial" panose="020B0604020202020204" pitchFamily="34" charset="0"/>
              </a:rPr>
              <a:t>¼</a:t>
            </a:r>
            <a:r>
              <a:rPr kumimoji="0" lang="en-US" sz="2400" b="0" i="0" u="none" strike="noStrike" cap="none" normalizeH="0" baseline="0" dirty="0" smtClean="0">
                <a:ln>
                  <a:noFill/>
                </a:ln>
                <a:solidFill>
                  <a:srgbClr val="4C4D4F"/>
                </a:solidFill>
                <a:effectLst/>
                <a:latin typeface="Arial" panose="020B0604020202020204" pitchFamily="34" charset="0"/>
                <a:ea typeface="Arial" panose="020B0604020202020204" pitchFamily="34" charset="0"/>
                <a:cs typeface="Times New Roman" panose="02020603050405020304" pitchFamily="18" charset="0"/>
              </a:rPr>
              <a:t>” from the end of the pipe.</a:t>
            </a:r>
            <a:endParaRPr kumimoji="0" lang="en-CA"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60400" algn="l"/>
              </a:tabLst>
            </a:pPr>
            <a:endParaRPr kumimoji="0" lang="en-CA" sz="1800" b="0" i="0" u="none" strike="noStrike" cap="none" normalizeH="0" baseline="0" dirty="0" smtClean="0">
              <a:ln>
                <a:noFill/>
              </a:ln>
              <a:solidFill>
                <a:schemeClr val="tx1"/>
              </a:solidFill>
              <a:effectLst/>
              <a:latin typeface="Arial" panose="020B0604020202020204" pitchFamily="34" charset="0"/>
            </a:endParaRPr>
          </a:p>
        </p:txBody>
      </p:sp>
      <p:pic>
        <p:nvPicPr>
          <p:cNvPr id="307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5712" y="3301466"/>
            <a:ext cx="4203511" cy="2787746"/>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3"/>
          <p:cNvSpPr>
            <a:spLocks noChangeArrowheads="1"/>
          </p:cNvSpPr>
          <p:nvPr/>
        </p:nvSpPr>
        <p:spPr bwMode="auto">
          <a:xfrm>
            <a:off x="1507204" y="6139971"/>
            <a:ext cx="89835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4C4D4F"/>
                </a:solidFill>
                <a:effectLst/>
                <a:latin typeface="Arial" panose="020B0604020202020204" pitchFamily="34" charset="0"/>
                <a:ea typeface="Calibri" panose="020F0502020204030204" pitchFamily="34" charset="0"/>
                <a:cs typeface="Times New Roman" panose="02020603050405020304" pitchFamily="18" charset="0"/>
              </a:rPr>
              <a:t>Squeeze the crimp ring with water pump pliers to hold it in place</a:t>
            </a:r>
            <a:r>
              <a:rPr kumimoji="0" lang="en-CA" sz="2400" b="0" i="0" u="none" strike="noStrike" cap="none" normalizeH="0" baseline="0" dirty="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586981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lvl="0" algn="ctr"/>
            <a:r>
              <a:rPr lang="en-US" b="1" dirty="0">
                <a:solidFill>
                  <a:srgbClr val="4F61AB"/>
                </a:solidFill>
                <a:latin typeface="Arial" panose="020B0604020202020204" pitchFamily="34" charset="0"/>
                <a:ea typeface="Arial" panose="020B0604020202020204" pitchFamily="34" charset="0"/>
                <a:cs typeface="Times New Roman" panose="02020603050405020304" pitchFamily="18" charset="0"/>
              </a:rPr>
              <a:t>Assembly </a:t>
            </a:r>
            <a:r>
              <a:rPr lang="en-US" b="1" dirty="0" smtClean="0">
                <a:solidFill>
                  <a:srgbClr val="4F61AB"/>
                </a:solidFill>
                <a:latin typeface="Arial" panose="020B0604020202020204" pitchFamily="34" charset="0"/>
                <a:ea typeface="Arial" panose="020B0604020202020204" pitchFamily="34" charset="0"/>
                <a:cs typeface="Times New Roman" panose="02020603050405020304" pitchFamily="18" charset="0"/>
              </a:rPr>
              <a:t>Demonstration </a:t>
            </a:r>
            <a:r>
              <a:rPr lang="en-US" b="1" dirty="0" err="1" smtClean="0">
                <a:solidFill>
                  <a:srgbClr val="4F61AB"/>
                </a:solidFill>
                <a:latin typeface="Arial" panose="020B0604020202020204" pitchFamily="34" charset="0"/>
                <a:ea typeface="Arial" panose="020B0604020202020204" pitchFamily="34" charset="0"/>
                <a:cs typeface="Times New Roman" panose="02020603050405020304" pitchFamily="18" charset="0"/>
              </a:rPr>
              <a:t>Con’t</a:t>
            </a:r>
            <a:endParaRPr lang="en-CA"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00535" y="1629555"/>
            <a:ext cx="3553265" cy="2356506"/>
          </a:xfrm>
          <a:prstGeom prst="rect">
            <a:avLst/>
          </a:prstGeom>
          <a:noFill/>
          <a:extLst>
            <a:ext uri="{909E8E84-426E-40DD-AFC4-6F175D3DCCD1}">
              <a14:hiddenFill xmlns:a14="http://schemas.microsoft.com/office/drawing/2010/main">
                <a:solidFill>
                  <a:srgbClr val="FFFFFF"/>
                </a:solidFill>
              </a14:hiddenFill>
            </a:ext>
          </a:extLst>
        </p:spPr>
      </p:pic>
      <p:pic>
        <p:nvPicPr>
          <p:cNvPr id="4097"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5767" y="4077289"/>
            <a:ext cx="3538033" cy="2346404"/>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a:spLocks noChangeArrowheads="1"/>
          </p:cNvSpPr>
          <p:nvPr/>
        </p:nvSpPr>
        <p:spPr bwMode="auto">
          <a:xfrm>
            <a:off x="1723692" y="2263205"/>
            <a:ext cx="4854529"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003300" algn="l"/>
              </a:tabLst>
              <a:defRPr>
                <a:solidFill>
                  <a:schemeClr val="tx1"/>
                </a:solidFill>
                <a:latin typeface="Arial" panose="020B0604020202020204" pitchFamily="34" charset="0"/>
              </a:defRPr>
            </a:lvl1pPr>
            <a:lvl2pPr eaLnBrk="0" fontAlgn="base" hangingPunct="0">
              <a:spcBef>
                <a:spcPct val="0"/>
              </a:spcBef>
              <a:spcAft>
                <a:spcPct val="0"/>
              </a:spcAft>
              <a:tabLst>
                <a:tab pos="1003300" algn="l"/>
              </a:tabLst>
              <a:defRPr>
                <a:solidFill>
                  <a:schemeClr val="tx1"/>
                </a:solidFill>
                <a:latin typeface="Arial" panose="020B0604020202020204" pitchFamily="34" charset="0"/>
              </a:defRPr>
            </a:lvl2pPr>
            <a:lvl3pPr eaLnBrk="0" fontAlgn="base" hangingPunct="0">
              <a:spcBef>
                <a:spcPct val="0"/>
              </a:spcBef>
              <a:spcAft>
                <a:spcPct val="0"/>
              </a:spcAft>
              <a:tabLst>
                <a:tab pos="1003300" algn="l"/>
              </a:tabLst>
              <a:defRPr>
                <a:solidFill>
                  <a:schemeClr val="tx1"/>
                </a:solidFill>
                <a:latin typeface="Arial" panose="020B0604020202020204" pitchFamily="34" charset="0"/>
              </a:defRPr>
            </a:lvl3pPr>
            <a:lvl4pPr eaLnBrk="0" fontAlgn="base" hangingPunct="0">
              <a:spcBef>
                <a:spcPct val="0"/>
              </a:spcBef>
              <a:spcAft>
                <a:spcPct val="0"/>
              </a:spcAft>
              <a:tabLst>
                <a:tab pos="1003300" algn="l"/>
              </a:tabLst>
              <a:defRPr>
                <a:solidFill>
                  <a:schemeClr val="tx1"/>
                </a:solidFill>
                <a:latin typeface="Arial" panose="020B0604020202020204" pitchFamily="34" charset="0"/>
              </a:defRPr>
            </a:lvl4pPr>
            <a:lvl5pPr eaLnBrk="0" fontAlgn="base" hangingPunct="0">
              <a:spcBef>
                <a:spcPct val="0"/>
              </a:spcBef>
              <a:spcAft>
                <a:spcPct val="0"/>
              </a:spcAft>
              <a:tabLst>
                <a:tab pos="1003300" algn="l"/>
              </a:tabLst>
              <a:defRPr>
                <a:solidFill>
                  <a:schemeClr val="tx1"/>
                </a:solidFill>
                <a:latin typeface="Arial" panose="020B0604020202020204" pitchFamily="34" charset="0"/>
              </a:defRPr>
            </a:lvl5pPr>
            <a:lvl6pPr eaLnBrk="0" fontAlgn="base" hangingPunct="0">
              <a:spcBef>
                <a:spcPct val="0"/>
              </a:spcBef>
              <a:spcAft>
                <a:spcPct val="0"/>
              </a:spcAft>
              <a:tabLst>
                <a:tab pos="1003300" algn="l"/>
              </a:tabLst>
              <a:defRPr>
                <a:solidFill>
                  <a:schemeClr val="tx1"/>
                </a:solidFill>
                <a:latin typeface="Arial" panose="020B0604020202020204" pitchFamily="34" charset="0"/>
              </a:defRPr>
            </a:lvl6pPr>
            <a:lvl7pPr eaLnBrk="0" fontAlgn="base" hangingPunct="0">
              <a:spcBef>
                <a:spcPct val="0"/>
              </a:spcBef>
              <a:spcAft>
                <a:spcPct val="0"/>
              </a:spcAft>
              <a:tabLst>
                <a:tab pos="1003300" algn="l"/>
              </a:tabLst>
              <a:defRPr>
                <a:solidFill>
                  <a:schemeClr val="tx1"/>
                </a:solidFill>
                <a:latin typeface="Arial" panose="020B0604020202020204" pitchFamily="34" charset="0"/>
              </a:defRPr>
            </a:lvl7pPr>
            <a:lvl8pPr eaLnBrk="0" fontAlgn="base" hangingPunct="0">
              <a:spcBef>
                <a:spcPct val="0"/>
              </a:spcBef>
              <a:spcAft>
                <a:spcPct val="0"/>
              </a:spcAft>
              <a:tabLst>
                <a:tab pos="1003300" algn="l"/>
              </a:tabLst>
              <a:defRPr>
                <a:solidFill>
                  <a:schemeClr val="tx1"/>
                </a:solidFill>
                <a:latin typeface="Arial" panose="020B0604020202020204" pitchFamily="34" charset="0"/>
              </a:defRPr>
            </a:lvl8pPr>
            <a:lvl9pPr eaLnBrk="0" fontAlgn="base" hangingPunct="0">
              <a:spcBef>
                <a:spcPct val="0"/>
              </a:spcBef>
              <a:spcAft>
                <a:spcPct val="0"/>
              </a:spcAft>
              <a:tabLst>
                <a:tab pos="10033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1003300" algn="l"/>
              </a:tabLst>
            </a:pPr>
            <a:r>
              <a:rPr kumimoji="0" lang="en-US" sz="2400" b="0" i="0" u="none" strike="noStrike" cap="none" normalizeH="0" baseline="0" dirty="0" smtClean="0">
                <a:ln>
                  <a:noFill/>
                </a:ln>
                <a:solidFill>
                  <a:srgbClr val="4C4D4F"/>
                </a:solidFill>
                <a:effectLst/>
                <a:latin typeface="Arial" panose="020B0604020202020204" pitchFamily="34" charset="0"/>
                <a:ea typeface="Arial" panose="020B0604020202020204" pitchFamily="34" charset="0"/>
                <a:cs typeface="Times New Roman" panose="02020603050405020304" pitchFamily="18" charset="0"/>
              </a:rPr>
              <a:t>Use the crimping tool</a:t>
            </a:r>
          </a:p>
          <a:p>
            <a:pPr marL="0" marR="0" lvl="0" indent="0" algn="l" defTabSz="914400" rtl="0" eaLnBrk="0" fontAlgn="base" latinLnBrk="0" hangingPunct="0">
              <a:lnSpc>
                <a:spcPct val="100000"/>
              </a:lnSpc>
              <a:spcBef>
                <a:spcPct val="0"/>
              </a:spcBef>
              <a:spcAft>
                <a:spcPct val="0"/>
              </a:spcAft>
              <a:buClrTx/>
              <a:buSzTx/>
              <a:buFontTx/>
              <a:buChar char="•"/>
              <a:tabLst>
                <a:tab pos="1003300" algn="l"/>
              </a:tabLst>
            </a:pPr>
            <a:r>
              <a:rPr lang="en-US" sz="2400" dirty="0" smtClean="0">
                <a:solidFill>
                  <a:srgbClr val="4C4D4F"/>
                </a:solidFill>
                <a:cs typeface="Times New Roman" panose="02020603050405020304" pitchFamily="18" charset="0"/>
              </a:rPr>
              <a:t>Squeeze until fully closed</a:t>
            </a:r>
            <a:endParaRPr kumimoji="0" lang="en-CA"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003300" algn="l"/>
              </a:tabLst>
            </a:pPr>
            <a:endParaRPr kumimoji="0" lang="en-CA" sz="2400" b="0" i="0" u="none" strike="noStrike" cap="none" normalizeH="0" baseline="0" dirty="0" smtClean="0">
              <a:ln>
                <a:noFill/>
              </a:ln>
              <a:solidFill>
                <a:schemeClr val="tx1"/>
              </a:solidFill>
              <a:effectLst/>
              <a:latin typeface="Arial" panose="020B0604020202020204" pitchFamily="34" charset="0"/>
            </a:endParaRPr>
          </a:p>
        </p:txBody>
      </p:sp>
      <p:sp>
        <p:nvSpPr>
          <p:cNvPr id="5" name="Rectangle 4"/>
          <p:cNvSpPr/>
          <p:nvPr/>
        </p:nvSpPr>
        <p:spPr>
          <a:xfrm>
            <a:off x="1723692" y="4895269"/>
            <a:ext cx="4854529" cy="830997"/>
          </a:xfrm>
          <a:prstGeom prst="rect">
            <a:avLst/>
          </a:prstGeom>
        </p:spPr>
        <p:txBody>
          <a:bodyPr wrap="square">
            <a:spAutoFit/>
          </a:bodyPr>
          <a:lstStyle/>
          <a:p>
            <a:r>
              <a:rPr lang="en-US" sz="2400" dirty="0" smtClean="0">
                <a:solidFill>
                  <a:srgbClr val="231F20"/>
                </a:solidFill>
                <a:latin typeface="Arial" panose="020B0604020202020204" pitchFamily="34" charset="0"/>
                <a:ea typeface="Arial" panose="020B0604020202020204" pitchFamily="34" charset="0"/>
              </a:rPr>
              <a:t>Use the go/no </a:t>
            </a:r>
            <a:r>
              <a:rPr lang="en-US" sz="2400" dirty="0">
                <a:solidFill>
                  <a:srgbClr val="231F20"/>
                </a:solidFill>
                <a:latin typeface="Arial" panose="020B0604020202020204" pitchFamily="34" charset="0"/>
                <a:ea typeface="Arial" panose="020B0604020202020204" pitchFamily="34" charset="0"/>
              </a:rPr>
              <a:t>go </a:t>
            </a:r>
            <a:r>
              <a:rPr lang="en-US" sz="2400" dirty="0" smtClean="0">
                <a:solidFill>
                  <a:srgbClr val="231F20"/>
                </a:solidFill>
                <a:latin typeface="Arial" panose="020B0604020202020204" pitchFamily="34" charset="0"/>
                <a:ea typeface="Arial" panose="020B0604020202020204" pitchFamily="34" charset="0"/>
              </a:rPr>
              <a:t>gauge to test if the Crimping Tool is set correctly.</a:t>
            </a:r>
            <a:endParaRPr lang="en-CA" sz="2400" dirty="0"/>
          </a:p>
        </p:txBody>
      </p:sp>
    </p:spTree>
    <p:extLst>
      <p:ext uri="{BB962C8B-B14F-4D97-AF65-F5344CB8AC3E}">
        <p14:creationId xmlns:p14="http://schemas.microsoft.com/office/powerpoint/2010/main" val="1535718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marL="698500" marR="583565" algn="ctr">
              <a:spcBef>
                <a:spcPts val="295"/>
              </a:spcBef>
              <a:spcAft>
                <a:spcPts val="0"/>
              </a:spcAft>
            </a:pPr>
            <a:r>
              <a:rPr lang="en-US" b="1" dirty="0">
                <a:solidFill>
                  <a:srgbClr val="4F61AB"/>
                </a:solidFill>
                <a:latin typeface="Arial" panose="020B0604020202020204" pitchFamily="34" charset="0"/>
                <a:ea typeface="Arial" panose="020B0604020202020204" pitchFamily="34" charset="0"/>
                <a:cs typeface="Times New Roman" panose="02020603050405020304" pitchFamily="18" charset="0"/>
              </a:rPr>
              <a:t>Di</a:t>
            </a:r>
            <a:r>
              <a:rPr lang="en-US" b="1" spc="-10" dirty="0">
                <a:solidFill>
                  <a:srgbClr val="4F61AB"/>
                </a:solidFill>
                <a:latin typeface="Arial" panose="020B0604020202020204" pitchFamily="34" charset="0"/>
                <a:ea typeface="Arial" panose="020B0604020202020204" pitchFamily="34" charset="0"/>
                <a:cs typeface="Times New Roman" panose="02020603050405020304" pitchFamily="18" charset="0"/>
              </a:rPr>
              <a:t>s</a:t>
            </a:r>
            <a:r>
              <a:rPr lang="en-US" b="1" dirty="0">
                <a:solidFill>
                  <a:srgbClr val="4F61AB"/>
                </a:solidFill>
                <a:latin typeface="Arial" panose="020B0604020202020204" pitchFamily="34" charset="0"/>
                <a:ea typeface="Arial" panose="020B0604020202020204" pitchFamily="34" charset="0"/>
                <a:cs typeface="Times New Roman" panose="02020603050405020304" pitchFamily="18" charset="0"/>
              </a:rPr>
              <a:t>as</a:t>
            </a:r>
            <a:r>
              <a:rPr lang="en-US" b="1" spc="-10" dirty="0">
                <a:solidFill>
                  <a:srgbClr val="4F61AB"/>
                </a:solidFill>
                <a:latin typeface="Arial" panose="020B0604020202020204" pitchFamily="34" charset="0"/>
                <a:ea typeface="Arial" panose="020B0604020202020204" pitchFamily="34" charset="0"/>
                <a:cs typeface="Times New Roman" panose="02020603050405020304" pitchFamily="18" charset="0"/>
              </a:rPr>
              <a:t>s</a:t>
            </a:r>
            <a:r>
              <a:rPr lang="en-US" b="1" dirty="0">
                <a:solidFill>
                  <a:srgbClr val="4F61AB"/>
                </a:solidFill>
                <a:latin typeface="Arial" panose="020B0604020202020204" pitchFamily="34" charset="0"/>
                <a:ea typeface="Arial" panose="020B0604020202020204" pitchFamily="34" charset="0"/>
                <a:cs typeface="Times New Roman" panose="02020603050405020304" pitchFamily="18" charset="0"/>
              </a:rPr>
              <a:t>emb</a:t>
            </a:r>
            <a:r>
              <a:rPr lang="en-US" b="1" spc="-5" dirty="0">
                <a:solidFill>
                  <a:srgbClr val="4F61AB"/>
                </a:solidFill>
                <a:latin typeface="Arial" panose="020B0604020202020204" pitchFamily="34" charset="0"/>
                <a:ea typeface="Arial" panose="020B0604020202020204" pitchFamily="34" charset="0"/>
                <a:cs typeface="Times New Roman" panose="02020603050405020304" pitchFamily="18" charset="0"/>
              </a:rPr>
              <a:t>l</a:t>
            </a:r>
            <a:r>
              <a:rPr lang="en-US" b="1" dirty="0">
                <a:solidFill>
                  <a:srgbClr val="4F61AB"/>
                </a:solidFill>
                <a:latin typeface="Arial" panose="020B0604020202020204" pitchFamily="34" charset="0"/>
                <a:ea typeface="Arial" panose="020B0604020202020204" pitchFamily="34" charset="0"/>
                <a:cs typeface="Times New Roman" panose="02020603050405020304" pitchFamily="18" charset="0"/>
              </a:rPr>
              <a:t>y De</a:t>
            </a:r>
            <a:r>
              <a:rPr lang="en-US" b="1" spc="-5" dirty="0">
                <a:solidFill>
                  <a:srgbClr val="4F61AB"/>
                </a:solidFill>
                <a:latin typeface="Arial" panose="020B0604020202020204" pitchFamily="34" charset="0"/>
                <a:ea typeface="Arial" panose="020B0604020202020204" pitchFamily="34" charset="0"/>
                <a:cs typeface="Times New Roman" panose="02020603050405020304" pitchFamily="18" charset="0"/>
              </a:rPr>
              <a:t>mo</a:t>
            </a:r>
            <a:r>
              <a:rPr lang="en-US" b="1" dirty="0">
                <a:solidFill>
                  <a:srgbClr val="4F61AB"/>
                </a:solidFill>
                <a:latin typeface="Arial" panose="020B0604020202020204" pitchFamily="34" charset="0"/>
                <a:ea typeface="Arial" panose="020B0604020202020204" pitchFamily="34" charset="0"/>
                <a:cs typeface="Times New Roman" panose="02020603050405020304" pitchFamily="18" charset="0"/>
              </a:rPr>
              <a:t>n</a:t>
            </a:r>
            <a:r>
              <a:rPr lang="en-US" b="1" spc="-10" dirty="0">
                <a:solidFill>
                  <a:srgbClr val="4F61AB"/>
                </a:solidFill>
                <a:latin typeface="Arial" panose="020B0604020202020204" pitchFamily="34" charset="0"/>
                <a:ea typeface="Arial" panose="020B0604020202020204" pitchFamily="34" charset="0"/>
                <a:cs typeface="Times New Roman" panose="02020603050405020304" pitchFamily="18" charset="0"/>
              </a:rPr>
              <a:t>s</a:t>
            </a:r>
            <a:r>
              <a:rPr lang="en-US" b="1" spc="10" dirty="0">
                <a:solidFill>
                  <a:srgbClr val="4F61AB"/>
                </a:solidFill>
                <a:latin typeface="Arial" panose="020B0604020202020204" pitchFamily="34" charset="0"/>
                <a:ea typeface="Arial" panose="020B0604020202020204" pitchFamily="34" charset="0"/>
                <a:cs typeface="Times New Roman" panose="02020603050405020304" pitchFamily="18" charset="0"/>
              </a:rPr>
              <a:t>t</a:t>
            </a:r>
            <a:r>
              <a:rPr lang="en-US" b="1" dirty="0">
                <a:solidFill>
                  <a:srgbClr val="4F61AB"/>
                </a:solidFill>
                <a:latin typeface="Arial" panose="020B0604020202020204" pitchFamily="34" charset="0"/>
                <a:ea typeface="Arial" panose="020B0604020202020204" pitchFamily="34" charset="0"/>
                <a:cs typeface="Times New Roman" panose="02020603050405020304" pitchFamily="18" charset="0"/>
              </a:rPr>
              <a:t>r</a:t>
            </a:r>
            <a:r>
              <a:rPr lang="en-US" b="1" spc="-5" dirty="0">
                <a:solidFill>
                  <a:srgbClr val="4F61AB"/>
                </a:solidFill>
                <a:latin typeface="Arial" panose="020B0604020202020204" pitchFamily="34" charset="0"/>
                <a:ea typeface="Arial" panose="020B0604020202020204" pitchFamily="34" charset="0"/>
                <a:cs typeface="Times New Roman" panose="02020603050405020304" pitchFamily="18" charset="0"/>
              </a:rPr>
              <a:t>a</a:t>
            </a:r>
            <a:r>
              <a:rPr lang="en-US" b="1" spc="10" dirty="0">
                <a:solidFill>
                  <a:srgbClr val="4F61AB"/>
                </a:solidFill>
                <a:latin typeface="Arial" panose="020B0604020202020204" pitchFamily="34" charset="0"/>
                <a:ea typeface="Arial" panose="020B0604020202020204" pitchFamily="34" charset="0"/>
                <a:cs typeface="Times New Roman" panose="02020603050405020304" pitchFamily="18" charset="0"/>
              </a:rPr>
              <a:t>t</a:t>
            </a:r>
            <a:r>
              <a:rPr lang="en-US" b="1" spc="-5" dirty="0">
                <a:solidFill>
                  <a:srgbClr val="4F61AB"/>
                </a:solidFill>
                <a:latin typeface="Arial" panose="020B0604020202020204" pitchFamily="34" charset="0"/>
                <a:ea typeface="Arial" panose="020B0604020202020204" pitchFamily="34" charset="0"/>
                <a:cs typeface="Times New Roman" panose="02020603050405020304" pitchFamily="18" charset="0"/>
              </a:rPr>
              <a:t>io</a:t>
            </a:r>
            <a:r>
              <a:rPr lang="en-US" b="1" dirty="0">
                <a:solidFill>
                  <a:srgbClr val="4F61AB"/>
                </a:solidFill>
                <a:latin typeface="Arial" panose="020B0604020202020204" pitchFamily="34" charset="0"/>
                <a:ea typeface="Arial" panose="020B0604020202020204" pitchFamily="34" charset="0"/>
                <a:cs typeface="Times New Roman" panose="02020603050405020304" pitchFamily="18" charset="0"/>
              </a:rPr>
              <a:t>n</a:t>
            </a:r>
            <a:endParaRPr lang="en-CA" b="1" dirty="0">
              <a:latin typeface="Arial" panose="020B0604020202020204" pitchFamily="34" charset="0"/>
              <a:ea typeface="Arial" panose="020B0604020202020204" pitchFamily="34" charset="0"/>
              <a:cs typeface="Times New Roman" panose="02020603050405020304" pitchFamily="18" charset="0"/>
            </a:endParaRPr>
          </a:p>
        </p:txBody>
      </p:sp>
      <p:sp>
        <p:nvSpPr>
          <p:cNvPr id="4" name="TextBox 3"/>
          <p:cNvSpPr txBox="1"/>
          <p:nvPr/>
        </p:nvSpPr>
        <p:spPr>
          <a:xfrm>
            <a:off x="1998884" y="1842447"/>
            <a:ext cx="8194231" cy="3177793"/>
          </a:xfrm>
          <a:prstGeom prst="rect">
            <a:avLst/>
          </a:prstGeom>
          <a:noFill/>
        </p:spPr>
        <p:txBody>
          <a:bodyPr wrap="none" rtlCol="0">
            <a:spAutoFit/>
          </a:bodyPr>
          <a:lstStyle/>
          <a:p>
            <a:pPr marL="285750" lvl="0" indent="-285750">
              <a:spcAft>
                <a:spcPts val="0"/>
              </a:spcAft>
              <a:buClr>
                <a:srgbClr val="4C4D4F"/>
              </a:buClr>
              <a:buSzPts val="1100"/>
              <a:buFont typeface="Arial" panose="020B0604020202020204" pitchFamily="34" charset="0"/>
              <a:buChar char="•"/>
              <a:tabLst>
                <a:tab pos="1003300" algn="l"/>
              </a:tabLst>
            </a:pPr>
            <a:r>
              <a:rPr lang="en-US" sz="2400" spc="-20" dirty="0">
                <a:solidFill>
                  <a:srgbClr val="4C4D4F"/>
                </a:solidFill>
                <a:latin typeface="Arial" panose="020B0604020202020204" pitchFamily="34" charset="0"/>
                <a:ea typeface="Arial" panose="020B0604020202020204" pitchFamily="34" charset="0"/>
                <a:cs typeface="Times New Roman" panose="02020603050405020304" pitchFamily="18" charset="0"/>
              </a:rPr>
              <a:t>R</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e</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m</a:t>
            </a:r>
            <a:r>
              <a:rPr lang="en-US" sz="2400" spc="-20" dirty="0">
                <a:solidFill>
                  <a:srgbClr val="4C4D4F"/>
                </a:solidFill>
                <a:latin typeface="Arial" panose="020B0604020202020204" pitchFamily="34" charset="0"/>
                <a:ea typeface="Arial" panose="020B0604020202020204" pitchFamily="34" charset="0"/>
                <a:cs typeface="Times New Roman" panose="02020603050405020304" pitchFamily="18" charset="0"/>
              </a:rPr>
              <a:t>ov</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e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a</a:t>
            </a:r>
            <a:r>
              <a:rPr lang="en-US" sz="2400" spc="-25" dirty="0">
                <a:solidFill>
                  <a:srgbClr val="4C4D4F"/>
                </a:solidFill>
                <a:latin typeface="Arial" panose="020B0604020202020204" pitchFamily="34" charset="0"/>
                <a:ea typeface="Arial" panose="020B0604020202020204" pitchFamily="34" charset="0"/>
                <a:cs typeface="Times New Roman" panose="02020603050405020304" pitchFamily="18" charset="0"/>
              </a:rPr>
              <a:t>n</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y p</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r</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es</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su</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r</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e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f</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rom w</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i</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t</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hi</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n t</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h</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e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pi</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p</a:t>
            </a:r>
            <a:r>
              <a:rPr lang="en-US" sz="2400" spc="-20" dirty="0">
                <a:solidFill>
                  <a:srgbClr val="4C4D4F"/>
                </a:solidFill>
                <a:latin typeface="Arial" panose="020B0604020202020204" pitchFamily="34" charset="0"/>
                <a:ea typeface="Arial" panose="020B0604020202020204" pitchFamily="34" charset="0"/>
                <a:cs typeface="Times New Roman" panose="02020603050405020304" pitchFamily="18" charset="0"/>
              </a:rPr>
              <a:t>e</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a:t>
            </a:r>
            <a:endParaRPr lang="en-CA" sz="2400" spc="-55" dirty="0">
              <a:latin typeface="Arial" panose="020B0604020202020204" pitchFamily="34" charset="0"/>
              <a:ea typeface="Arial" panose="020B0604020202020204" pitchFamily="34" charset="0"/>
              <a:cs typeface="Times New Roman" panose="02020603050405020304" pitchFamily="18" charset="0"/>
            </a:endParaRPr>
          </a:p>
          <a:p>
            <a:pPr marL="285750" indent="-285750">
              <a:lnSpc>
                <a:spcPts val="650"/>
              </a:lnSpc>
              <a:spcBef>
                <a:spcPts val="5"/>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 </a:t>
            </a:r>
            <a:endParaRPr lang="en-CA" sz="2400"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0"/>
              </a:spcAft>
              <a:buClr>
                <a:srgbClr val="4C4D4F"/>
              </a:buClr>
              <a:buSzPts val="1100"/>
              <a:buFont typeface="Arial" panose="020B0604020202020204" pitchFamily="34" charset="0"/>
              <a:buChar char="•"/>
              <a:tabLst>
                <a:tab pos="1002665" algn="l"/>
              </a:tabLst>
            </a:pPr>
            <a:r>
              <a:rPr lang="en-US" sz="2400" spc="-10" dirty="0">
                <a:solidFill>
                  <a:srgbClr val="4C4D4F"/>
                </a:solidFill>
                <a:latin typeface="Arial" panose="020B0604020202020204" pitchFamily="34" charset="0"/>
                <a:ea typeface="Arial" panose="020B0604020202020204" pitchFamily="34" charset="0"/>
                <a:cs typeface="Arial" panose="020B0604020202020204" pitchFamily="34" charset="0"/>
              </a:rPr>
              <a:t>Cu</a:t>
            </a:r>
            <a:r>
              <a:rPr lang="en-US" sz="2400" spc="-55" dirty="0">
                <a:solidFill>
                  <a:srgbClr val="4C4D4F"/>
                </a:solidFill>
                <a:latin typeface="Arial" panose="020B0604020202020204" pitchFamily="34" charset="0"/>
                <a:ea typeface="Arial" panose="020B0604020202020204" pitchFamily="34" charset="0"/>
                <a:cs typeface="Arial" panose="020B0604020202020204" pitchFamily="34" charset="0"/>
              </a:rPr>
              <a:t>t</a:t>
            </a:r>
            <a:r>
              <a:rPr lang="en-US" sz="2400" spc="65" dirty="0">
                <a:solidFill>
                  <a:srgbClr val="4C4D4F"/>
                </a:solidFill>
                <a:latin typeface="Arial" panose="020B0604020202020204" pitchFamily="34" charset="0"/>
                <a:ea typeface="Arial" panose="020B0604020202020204" pitchFamily="34" charset="0"/>
                <a:cs typeface="Arial" panose="020B0604020202020204" pitchFamily="34" charset="0"/>
              </a:rPr>
              <a:t> </a:t>
            </a:r>
            <a:r>
              <a:rPr lang="en-US" sz="2400" spc="-55" dirty="0">
                <a:solidFill>
                  <a:srgbClr val="4C4D4F"/>
                </a:solidFill>
                <a:latin typeface="Arial" panose="020B0604020202020204" pitchFamily="34" charset="0"/>
                <a:ea typeface="Arial" panose="020B0604020202020204" pitchFamily="34" charset="0"/>
                <a:cs typeface="Arial" panose="020B0604020202020204" pitchFamily="34" charset="0"/>
              </a:rPr>
              <a:t>t</a:t>
            </a:r>
            <a:r>
              <a:rPr lang="en-US" sz="2400" spc="-5" dirty="0">
                <a:solidFill>
                  <a:srgbClr val="4C4D4F"/>
                </a:solidFill>
                <a:latin typeface="Arial" panose="020B0604020202020204" pitchFamily="34" charset="0"/>
                <a:ea typeface="Arial" panose="020B0604020202020204" pitchFamily="34" charset="0"/>
                <a:cs typeface="Arial" panose="020B0604020202020204" pitchFamily="34" charset="0"/>
              </a:rPr>
              <a:t>h</a:t>
            </a:r>
            <a:r>
              <a:rPr lang="en-US" sz="2400" spc="-55" dirty="0">
                <a:solidFill>
                  <a:srgbClr val="4C4D4F"/>
                </a:solidFill>
                <a:latin typeface="Arial" panose="020B0604020202020204" pitchFamily="34" charset="0"/>
                <a:ea typeface="Arial" panose="020B0604020202020204" pitchFamily="34" charset="0"/>
                <a:cs typeface="Arial" panose="020B0604020202020204" pitchFamily="34" charset="0"/>
              </a:rPr>
              <a:t>e</a:t>
            </a:r>
            <a:r>
              <a:rPr lang="en-US" sz="2400" spc="65" dirty="0">
                <a:solidFill>
                  <a:srgbClr val="4C4D4F"/>
                </a:solidFill>
                <a:latin typeface="Arial" panose="020B0604020202020204" pitchFamily="34" charset="0"/>
                <a:ea typeface="Arial" panose="020B0604020202020204" pitchFamily="34" charset="0"/>
                <a:cs typeface="Arial" panose="020B0604020202020204" pitchFamily="34" charset="0"/>
              </a:rPr>
              <a:t> </a:t>
            </a:r>
            <a:r>
              <a:rPr lang="en-US" sz="2400" spc="-5" dirty="0">
                <a:solidFill>
                  <a:srgbClr val="4C4D4F"/>
                </a:solidFill>
                <a:latin typeface="Arial" panose="020B0604020202020204" pitchFamily="34" charset="0"/>
                <a:ea typeface="Arial" panose="020B0604020202020204" pitchFamily="34" charset="0"/>
                <a:cs typeface="Arial" panose="020B0604020202020204" pitchFamily="34" charset="0"/>
              </a:rPr>
              <a:t>pi</a:t>
            </a:r>
            <a:r>
              <a:rPr lang="en-US" sz="2400" spc="-55" dirty="0">
                <a:solidFill>
                  <a:srgbClr val="4C4D4F"/>
                </a:solidFill>
                <a:latin typeface="Arial" panose="020B0604020202020204" pitchFamily="34" charset="0"/>
                <a:ea typeface="Arial" panose="020B0604020202020204" pitchFamily="34" charset="0"/>
                <a:cs typeface="Arial" panose="020B0604020202020204" pitchFamily="34" charset="0"/>
              </a:rPr>
              <a:t>pe</a:t>
            </a:r>
            <a:r>
              <a:rPr lang="en-US" sz="2400" spc="70" dirty="0">
                <a:solidFill>
                  <a:srgbClr val="4C4D4F"/>
                </a:solidFill>
                <a:latin typeface="Arial" panose="020B0604020202020204" pitchFamily="34" charset="0"/>
                <a:ea typeface="Arial" panose="020B0604020202020204" pitchFamily="34" charset="0"/>
                <a:cs typeface="Arial" panose="020B0604020202020204" pitchFamily="34" charset="0"/>
              </a:rPr>
              <a:t> </a:t>
            </a:r>
            <a:r>
              <a:rPr lang="en-US" sz="2400" spc="-5" dirty="0">
                <a:solidFill>
                  <a:srgbClr val="4C4D4F"/>
                </a:solidFill>
                <a:latin typeface="Arial" panose="020B0604020202020204" pitchFamily="34" charset="0"/>
                <a:ea typeface="Arial" panose="020B0604020202020204" pitchFamily="34" charset="0"/>
                <a:cs typeface="Arial" panose="020B0604020202020204" pitchFamily="34" charset="0"/>
              </a:rPr>
              <a:t>ap</a:t>
            </a:r>
            <a:r>
              <a:rPr lang="en-US" sz="2400" spc="-55" dirty="0">
                <a:solidFill>
                  <a:srgbClr val="4C4D4F"/>
                </a:solidFill>
                <a:latin typeface="Arial" panose="020B0604020202020204" pitchFamily="34" charset="0"/>
                <a:ea typeface="Arial" panose="020B0604020202020204" pitchFamily="34" charset="0"/>
                <a:cs typeface="Arial" panose="020B0604020202020204" pitchFamily="34" charset="0"/>
              </a:rPr>
              <a:t>pr</a:t>
            </a:r>
            <a:r>
              <a:rPr lang="en-US" sz="2400" spc="-25" dirty="0">
                <a:solidFill>
                  <a:srgbClr val="4C4D4F"/>
                </a:solidFill>
                <a:latin typeface="Arial" panose="020B0604020202020204" pitchFamily="34" charset="0"/>
                <a:ea typeface="Arial" panose="020B0604020202020204" pitchFamily="34" charset="0"/>
                <a:cs typeface="Arial" panose="020B0604020202020204" pitchFamily="34" charset="0"/>
              </a:rPr>
              <a:t>o</a:t>
            </a:r>
            <a:r>
              <a:rPr lang="en-US" sz="2400" spc="-55" dirty="0">
                <a:solidFill>
                  <a:srgbClr val="4C4D4F"/>
                </a:solidFill>
                <a:latin typeface="Arial" panose="020B0604020202020204" pitchFamily="34" charset="0"/>
                <a:ea typeface="Arial" panose="020B0604020202020204" pitchFamily="34" charset="0"/>
                <a:cs typeface="Arial" panose="020B0604020202020204" pitchFamily="34" charset="0"/>
              </a:rPr>
              <a:t>x</a:t>
            </a:r>
            <a:r>
              <a:rPr lang="en-US" sz="2400" spc="-5" dirty="0">
                <a:solidFill>
                  <a:srgbClr val="4C4D4F"/>
                </a:solidFill>
                <a:latin typeface="Arial" panose="020B0604020202020204" pitchFamily="34" charset="0"/>
                <a:ea typeface="Arial" panose="020B0604020202020204" pitchFamily="34" charset="0"/>
                <a:cs typeface="Arial" panose="020B0604020202020204" pitchFamily="34" charset="0"/>
              </a:rPr>
              <a:t>im</a:t>
            </a:r>
            <a:r>
              <a:rPr lang="en-US" sz="2400" spc="-10" dirty="0">
                <a:solidFill>
                  <a:srgbClr val="4C4D4F"/>
                </a:solidFill>
                <a:latin typeface="Arial" panose="020B0604020202020204" pitchFamily="34" charset="0"/>
                <a:ea typeface="Arial" panose="020B0604020202020204" pitchFamily="34" charset="0"/>
                <a:cs typeface="Arial" panose="020B0604020202020204" pitchFamily="34" charset="0"/>
              </a:rPr>
              <a:t>at</a:t>
            </a:r>
            <a:r>
              <a:rPr lang="en-US" sz="2400" spc="-55" dirty="0">
                <a:solidFill>
                  <a:srgbClr val="4C4D4F"/>
                </a:solidFill>
                <a:latin typeface="Arial" panose="020B0604020202020204" pitchFamily="34" charset="0"/>
                <a:ea typeface="Arial" panose="020B0604020202020204" pitchFamily="34" charset="0"/>
                <a:cs typeface="Arial" panose="020B0604020202020204" pitchFamily="34" charset="0"/>
              </a:rPr>
              <a:t>e</a:t>
            </a:r>
            <a:r>
              <a:rPr lang="en-US" sz="2400" spc="-5" dirty="0">
                <a:solidFill>
                  <a:srgbClr val="4C4D4F"/>
                </a:solidFill>
                <a:latin typeface="Arial" panose="020B0604020202020204" pitchFamily="34" charset="0"/>
                <a:ea typeface="Arial" panose="020B0604020202020204" pitchFamily="34" charset="0"/>
                <a:cs typeface="Arial" panose="020B0604020202020204" pitchFamily="34" charset="0"/>
              </a:rPr>
              <a:t>l</a:t>
            </a:r>
            <a:r>
              <a:rPr lang="en-US" sz="2400" spc="-55" dirty="0">
                <a:solidFill>
                  <a:srgbClr val="4C4D4F"/>
                </a:solidFill>
                <a:latin typeface="Arial" panose="020B0604020202020204" pitchFamily="34" charset="0"/>
                <a:ea typeface="Arial" panose="020B0604020202020204" pitchFamily="34" charset="0"/>
                <a:cs typeface="Arial" panose="020B0604020202020204" pitchFamily="34" charset="0"/>
              </a:rPr>
              <a:t>y</a:t>
            </a:r>
            <a:r>
              <a:rPr lang="en-US" sz="2400" spc="65" dirty="0">
                <a:solidFill>
                  <a:srgbClr val="4C4D4F"/>
                </a:solidFill>
                <a:latin typeface="Arial" panose="020B0604020202020204" pitchFamily="34" charset="0"/>
                <a:ea typeface="Arial" panose="020B0604020202020204" pitchFamily="34" charset="0"/>
                <a:cs typeface="Arial" panose="020B0604020202020204" pitchFamily="34" charset="0"/>
              </a:rPr>
              <a:t> ¾</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a:t>
            </a:r>
            <a:r>
              <a:rPr lang="en-US" sz="2400" spc="85" dirty="0">
                <a:solidFill>
                  <a:srgbClr val="4C4D4F"/>
                </a:solidFill>
                <a:latin typeface="Arial" panose="020B0604020202020204" pitchFamily="34" charset="0"/>
                <a:ea typeface="Arial" panose="020B0604020202020204" pitchFamily="34" charset="0"/>
                <a:cs typeface="Times New Roman" panose="02020603050405020304" pitchFamily="18" charset="0"/>
              </a:rPr>
              <a:t>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b</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a</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ck</a:t>
            </a:r>
            <a:r>
              <a:rPr lang="en-US" sz="2400" spc="65" dirty="0">
                <a:solidFill>
                  <a:srgbClr val="4C4D4F"/>
                </a:solidFill>
                <a:latin typeface="Arial" panose="020B0604020202020204" pitchFamily="34" charset="0"/>
                <a:ea typeface="Arial" panose="020B0604020202020204" pitchFamily="34" charset="0"/>
                <a:cs typeface="Times New Roman" panose="02020603050405020304" pitchFamily="18" charset="0"/>
              </a:rPr>
              <a:t> </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from</a:t>
            </a:r>
            <a:r>
              <a:rPr lang="en-US" sz="2400" spc="65" dirty="0">
                <a:solidFill>
                  <a:srgbClr val="4C4D4F"/>
                </a:solidFill>
                <a:latin typeface="Arial" panose="020B0604020202020204" pitchFamily="34" charset="0"/>
                <a:ea typeface="Arial" panose="020B0604020202020204" pitchFamily="34" charset="0"/>
                <a:cs typeface="Times New Roman" panose="02020603050405020304" pitchFamily="18" charset="0"/>
              </a:rPr>
              <a:t>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i</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ts</a:t>
            </a:r>
            <a:r>
              <a:rPr lang="en-US" sz="2400" spc="70" dirty="0">
                <a:solidFill>
                  <a:srgbClr val="4C4D4F"/>
                </a:solidFill>
                <a:latin typeface="Arial" panose="020B0604020202020204" pitchFamily="34" charset="0"/>
                <a:ea typeface="Arial" panose="020B0604020202020204" pitchFamily="34" charset="0"/>
                <a:cs typeface="Times New Roman" panose="02020603050405020304" pitchFamily="18" charset="0"/>
              </a:rPr>
              <a:t>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en</a:t>
            </a:r>
            <a:r>
              <a:rPr lang="en-US" sz="2400" spc="-15" dirty="0">
                <a:solidFill>
                  <a:srgbClr val="4C4D4F"/>
                </a:solidFill>
                <a:latin typeface="Arial" panose="020B0604020202020204" pitchFamily="34" charset="0"/>
                <a:ea typeface="Arial" panose="020B0604020202020204" pitchFamily="34" charset="0"/>
                <a:cs typeface="Times New Roman" panose="02020603050405020304" pitchFamily="18" charset="0"/>
              </a:rPr>
              <a:t>d</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a:t>
            </a:r>
            <a:endParaRPr lang="en-CA" sz="2400" spc="-55" dirty="0">
              <a:latin typeface="Arial" panose="020B0604020202020204" pitchFamily="34" charset="0"/>
              <a:ea typeface="Arial" panose="020B0604020202020204" pitchFamily="34" charset="0"/>
              <a:cs typeface="Times New Roman" panose="02020603050405020304" pitchFamily="18" charset="0"/>
            </a:endParaRPr>
          </a:p>
          <a:p>
            <a:pPr marL="285750" lvl="0" indent="-285750">
              <a:spcBef>
                <a:spcPts val="415"/>
              </a:spcBef>
              <a:spcAft>
                <a:spcPts val="0"/>
              </a:spcAft>
              <a:buClr>
                <a:srgbClr val="4C4D4F"/>
              </a:buClr>
              <a:buSzPts val="1100"/>
              <a:buFont typeface="Arial" panose="020B0604020202020204" pitchFamily="34" charset="0"/>
              <a:buChar char="•"/>
              <a:tabLst>
                <a:tab pos="1002665" algn="l"/>
              </a:tabLst>
            </a:pP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Us</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e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c</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r</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im</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p </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r</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in</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g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c</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u</a:t>
            </a:r>
            <a:r>
              <a:rPr lang="en-US" sz="2400" spc="20" dirty="0">
                <a:solidFill>
                  <a:srgbClr val="4C4D4F"/>
                </a:solidFill>
                <a:latin typeface="Arial" panose="020B0604020202020204" pitchFamily="34" charset="0"/>
                <a:ea typeface="Arial" panose="020B0604020202020204" pitchFamily="34" charset="0"/>
                <a:cs typeface="Times New Roman" panose="02020603050405020304" pitchFamily="18" charset="0"/>
              </a:rPr>
              <a:t>t</a:t>
            </a:r>
            <a:r>
              <a:rPr lang="en-US" sz="2400" spc="-15" dirty="0">
                <a:solidFill>
                  <a:srgbClr val="4C4D4F"/>
                </a:solidFill>
                <a:latin typeface="Arial" panose="020B0604020202020204" pitchFamily="34" charset="0"/>
                <a:ea typeface="Arial" panose="020B0604020202020204" pitchFamily="34" charset="0"/>
                <a:cs typeface="Times New Roman" panose="02020603050405020304" pitchFamily="18" charset="0"/>
              </a:rPr>
              <a:t>t</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e</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r </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t</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o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c</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u</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t t</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h</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e </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r</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in</a:t>
            </a:r>
            <a:r>
              <a:rPr lang="en-US" sz="2400" spc="-15" dirty="0">
                <a:solidFill>
                  <a:srgbClr val="4C4D4F"/>
                </a:solidFill>
                <a:latin typeface="Arial" panose="020B0604020202020204" pitchFamily="34" charset="0"/>
                <a:ea typeface="Arial" panose="020B0604020202020204" pitchFamily="34" charset="0"/>
                <a:cs typeface="Times New Roman" panose="02020603050405020304" pitchFamily="18" charset="0"/>
              </a:rPr>
              <a:t>g</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a:t>
            </a:r>
            <a:endParaRPr lang="en-CA" sz="2400" spc="-55" dirty="0">
              <a:latin typeface="Arial" panose="020B0604020202020204" pitchFamily="34" charset="0"/>
              <a:ea typeface="Arial" panose="020B0604020202020204" pitchFamily="34" charset="0"/>
              <a:cs typeface="Times New Roman" panose="02020603050405020304" pitchFamily="18" charset="0"/>
            </a:endParaRPr>
          </a:p>
          <a:p>
            <a:pPr marL="285750" indent="-285750">
              <a:lnSpc>
                <a:spcPts val="650"/>
              </a:lnSpc>
              <a:spcBef>
                <a:spcPts val="35"/>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 </a:t>
            </a:r>
            <a:endParaRPr lang="en-CA" sz="2400"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0"/>
              </a:spcAft>
              <a:buClr>
                <a:srgbClr val="4C4D4F"/>
              </a:buClr>
              <a:buSzPts val="1100"/>
              <a:buFont typeface="Arial" panose="020B0604020202020204" pitchFamily="34" charset="0"/>
              <a:buChar char="•"/>
              <a:tabLst>
                <a:tab pos="1002665" algn="l"/>
              </a:tabLst>
            </a:pP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T</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h</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e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c</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u</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t </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r</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in</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g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s</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h</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ou</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ld be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r</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e</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c</a:t>
            </a:r>
            <a:r>
              <a:rPr lang="en-US" sz="2400" spc="-20" dirty="0">
                <a:solidFill>
                  <a:srgbClr val="4C4D4F"/>
                </a:solidFill>
                <a:latin typeface="Arial" panose="020B0604020202020204" pitchFamily="34" charset="0"/>
                <a:ea typeface="Arial" panose="020B0604020202020204" pitchFamily="34" charset="0"/>
                <a:cs typeface="Times New Roman" panose="02020603050405020304" pitchFamily="18" charset="0"/>
              </a:rPr>
              <a:t>y</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c</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led (</a:t>
            </a:r>
            <a:r>
              <a:rPr lang="en-US" sz="2400" spc="15" dirty="0">
                <a:solidFill>
                  <a:srgbClr val="4C4D4F"/>
                </a:solidFill>
                <a:latin typeface="Arial" panose="020B0604020202020204" pitchFamily="34" charset="0"/>
                <a:ea typeface="Arial" panose="020B0604020202020204" pitchFamily="34" charset="0"/>
                <a:cs typeface="Times New Roman" panose="02020603050405020304" pitchFamily="18" charset="0"/>
              </a:rPr>
              <a:t>c</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o</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p</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p</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e</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r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i</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s </a:t>
            </a:r>
            <a:r>
              <a:rPr lang="en-US" sz="2400" spc="-20" dirty="0">
                <a:solidFill>
                  <a:srgbClr val="4C4D4F"/>
                </a:solidFill>
                <a:latin typeface="Arial" panose="020B0604020202020204" pitchFamily="34" charset="0"/>
                <a:ea typeface="Arial" panose="020B0604020202020204" pitchFamily="34" charset="0"/>
                <a:cs typeface="Times New Roman" panose="02020603050405020304" pitchFamily="18" charset="0"/>
              </a:rPr>
              <a:t>v</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aluab</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l</a:t>
            </a:r>
            <a:r>
              <a:rPr lang="en-US" sz="2400" spc="-70" dirty="0">
                <a:solidFill>
                  <a:srgbClr val="4C4D4F"/>
                </a:solidFill>
                <a:latin typeface="Arial" panose="020B0604020202020204" pitchFamily="34" charset="0"/>
                <a:ea typeface="Arial" panose="020B0604020202020204" pitchFamily="34" charset="0"/>
                <a:cs typeface="Times New Roman" panose="02020603050405020304" pitchFamily="18" charset="0"/>
              </a:rPr>
              <a:t>e</a:t>
            </a:r>
            <a:r>
              <a:rPr lang="en-US" sz="2400" spc="-20" dirty="0">
                <a:solidFill>
                  <a:srgbClr val="4C4D4F"/>
                </a:solidFill>
                <a:latin typeface="Arial" panose="020B0604020202020204" pitchFamily="34" charset="0"/>
                <a:ea typeface="Arial" panose="020B0604020202020204" pitchFamily="34" charset="0"/>
                <a:cs typeface="Times New Roman" panose="02020603050405020304" pitchFamily="18" charset="0"/>
              </a:rPr>
              <a:t>)</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a:t>
            </a:r>
            <a:endParaRPr lang="en-CA" sz="2400" spc="-55" dirty="0">
              <a:latin typeface="Arial" panose="020B0604020202020204" pitchFamily="34" charset="0"/>
              <a:ea typeface="Arial" panose="020B0604020202020204" pitchFamily="34" charset="0"/>
              <a:cs typeface="Times New Roman" panose="02020603050405020304" pitchFamily="18" charset="0"/>
            </a:endParaRPr>
          </a:p>
          <a:p>
            <a:pPr marL="285750" indent="-285750">
              <a:lnSpc>
                <a:spcPts val="650"/>
              </a:lnSpc>
              <a:spcBef>
                <a:spcPts val="35"/>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 </a:t>
            </a:r>
            <a:endParaRPr lang="en-CA" sz="2400"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0"/>
              </a:spcAft>
              <a:buClr>
                <a:srgbClr val="4C4D4F"/>
              </a:buClr>
              <a:buSzPts val="1100"/>
              <a:buFont typeface="Arial" panose="020B0604020202020204" pitchFamily="34" charset="0"/>
              <a:buChar char="•"/>
              <a:tabLst>
                <a:tab pos="1002665" algn="l"/>
              </a:tabLst>
            </a:pP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T</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h</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e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smal</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l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p</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ie</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c</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e </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o</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f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pi</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pe goes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i</a:t>
            </a:r>
            <a:r>
              <a:rPr lang="en-US" sz="2400" spc="-15" dirty="0">
                <a:solidFill>
                  <a:srgbClr val="4C4D4F"/>
                </a:solidFill>
                <a:latin typeface="Arial" panose="020B0604020202020204" pitchFamily="34" charset="0"/>
                <a:ea typeface="Arial" panose="020B0604020202020204" pitchFamily="34" charset="0"/>
                <a:cs typeface="Times New Roman" panose="02020603050405020304" pitchFamily="18" charset="0"/>
              </a:rPr>
              <a:t>n</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t</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o t</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h</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e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ga</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r</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ba</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g</a:t>
            </a:r>
            <a:r>
              <a:rPr lang="en-US" sz="2400" spc="-20" dirty="0">
                <a:solidFill>
                  <a:srgbClr val="4C4D4F"/>
                </a:solidFill>
                <a:latin typeface="Arial" panose="020B0604020202020204" pitchFamily="34" charset="0"/>
                <a:ea typeface="Arial" panose="020B0604020202020204" pitchFamily="34" charset="0"/>
                <a:cs typeface="Times New Roman" panose="02020603050405020304" pitchFamily="18" charset="0"/>
              </a:rPr>
              <a:t>e</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a:t>
            </a:r>
            <a:endParaRPr lang="en-CA" sz="2400" spc="-55" dirty="0">
              <a:latin typeface="Arial" panose="020B0604020202020204" pitchFamily="34" charset="0"/>
              <a:ea typeface="Arial" panose="020B0604020202020204" pitchFamily="34" charset="0"/>
              <a:cs typeface="Times New Roman" panose="02020603050405020304" pitchFamily="18" charset="0"/>
            </a:endParaRPr>
          </a:p>
          <a:p>
            <a:pPr marL="285750" indent="-285750">
              <a:lnSpc>
                <a:spcPts val="650"/>
              </a:lnSpc>
              <a:spcBef>
                <a:spcPts val="35"/>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 </a:t>
            </a:r>
            <a:endParaRPr lang="en-CA" sz="2400"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0"/>
              </a:spcAft>
              <a:buClr>
                <a:srgbClr val="4C4D4F"/>
              </a:buClr>
              <a:buSzPts val="1100"/>
              <a:buFont typeface="Arial" panose="020B0604020202020204" pitchFamily="34" charset="0"/>
              <a:buChar char="•"/>
              <a:tabLst>
                <a:tab pos="1002665" algn="l"/>
              </a:tabLst>
            </a:pP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L</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o</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n</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g</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e</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r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p</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ie</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c</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es </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o</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f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pi</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pe </a:t>
            </a:r>
            <a:r>
              <a:rPr lang="en-US" sz="2400" spc="15" dirty="0">
                <a:solidFill>
                  <a:srgbClr val="4C4D4F"/>
                </a:solidFill>
                <a:latin typeface="Arial" panose="020B0604020202020204" pitchFamily="34" charset="0"/>
                <a:ea typeface="Arial" panose="020B0604020202020204" pitchFamily="34" charset="0"/>
                <a:cs typeface="Times New Roman" panose="02020603050405020304" pitchFamily="18" charset="0"/>
              </a:rPr>
              <a:t>c</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a</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n be </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st</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o</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r</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ed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f</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or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f</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u</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t</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u</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r</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e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us</a:t>
            </a:r>
            <a:r>
              <a:rPr lang="en-US" sz="2400" spc="-20" dirty="0">
                <a:solidFill>
                  <a:srgbClr val="4C4D4F"/>
                </a:solidFill>
                <a:latin typeface="Arial" panose="020B0604020202020204" pitchFamily="34" charset="0"/>
                <a:ea typeface="Arial" panose="020B0604020202020204" pitchFamily="34" charset="0"/>
                <a:cs typeface="Times New Roman" panose="02020603050405020304" pitchFamily="18" charset="0"/>
              </a:rPr>
              <a:t>e</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a:t>
            </a:r>
            <a:endParaRPr lang="en-CA" sz="2400" spc="-55" dirty="0">
              <a:latin typeface="Arial" panose="020B0604020202020204" pitchFamily="34" charset="0"/>
              <a:ea typeface="Arial" panose="020B0604020202020204" pitchFamily="34" charset="0"/>
              <a:cs typeface="Times New Roman" panose="02020603050405020304" pitchFamily="18" charset="0"/>
            </a:endParaRPr>
          </a:p>
          <a:p>
            <a:pPr marL="285750" indent="-285750">
              <a:lnSpc>
                <a:spcPts val="650"/>
              </a:lnSpc>
              <a:spcBef>
                <a:spcPts val="35"/>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 </a:t>
            </a:r>
            <a:endParaRPr lang="en-CA" sz="2400"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0"/>
              </a:spcAft>
              <a:buClr>
                <a:srgbClr val="4C4D4F"/>
              </a:buClr>
              <a:buSzPts val="1100"/>
              <a:buFont typeface="Arial" panose="020B0604020202020204" pitchFamily="34" charset="0"/>
              <a:buChar char="•"/>
              <a:tabLst>
                <a:tab pos="1002665" algn="l"/>
              </a:tabLst>
            </a:pPr>
            <a:r>
              <a:rPr lang="en-US" sz="2400" spc="-15" dirty="0">
                <a:solidFill>
                  <a:srgbClr val="4C4D4F"/>
                </a:solidFill>
                <a:latin typeface="Arial" panose="020B0604020202020204" pitchFamily="34" charset="0"/>
                <a:ea typeface="Arial" panose="020B0604020202020204" pitchFamily="34" charset="0"/>
                <a:cs typeface="Times New Roman" panose="02020603050405020304" pitchFamily="18" charset="0"/>
              </a:rPr>
              <a:t>F</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i</a:t>
            </a:r>
            <a:r>
              <a:rPr lang="en-US" sz="2400" spc="20" dirty="0">
                <a:solidFill>
                  <a:srgbClr val="4C4D4F"/>
                </a:solidFill>
                <a:latin typeface="Arial" panose="020B0604020202020204" pitchFamily="34" charset="0"/>
                <a:ea typeface="Arial" panose="020B0604020202020204" pitchFamily="34" charset="0"/>
                <a:cs typeface="Times New Roman" panose="02020603050405020304" pitchFamily="18" charset="0"/>
              </a:rPr>
              <a:t>t</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t</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ing</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s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s</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h</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ou</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ld be </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r</a:t>
            </a:r>
            <a:r>
              <a:rPr lang="en-US" sz="2400" spc="-15" dirty="0">
                <a:solidFill>
                  <a:srgbClr val="4C4D4F"/>
                </a:solidFill>
                <a:latin typeface="Arial" panose="020B0604020202020204" pitchFamily="34" charset="0"/>
                <a:ea typeface="Arial" panose="020B0604020202020204" pitchFamily="34" charset="0"/>
                <a:cs typeface="Times New Roman" panose="02020603050405020304" pitchFamily="18" charset="0"/>
              </a:rPr>
              <a:t>e</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t</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u</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r</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n</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ed </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t</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o t</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hei</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r </a:t>
            </a:r>
            <a:r>
              <a:rPr lang="en-US" sz="2400" spc="15" dirty="0">
                <a:solidFill>
                  <a:srgbClr val="4C4D4F"/>
                </a:solidFill>
                <a:latin typeface="Arial" panose="020B0604020202020204" pitchFamily="34" charset="0"/>
                <a:ea typeface="Arial" panose="020B0604020202020204" pitchFamily="34" charset="0"/>
                <a:cs typeface="Times New Roman" panose="02020603050405020304" pitchFamily="18" charset="0"/>
              </a:rPr>
              <a:t>c</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o</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r</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r</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e</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c</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t </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st</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or</a:t>
            </a:r>
            <a:r>
              <a:rPr lang="en-US" sz="2400" spc="-5" dirty="0">
                <a:solidFill>
                  <a:srgbClr val="4C4D4F"/>
                </a:solidFill>
                <a:latin typeface="Arial" panose="020B0604020202020204" pitchFamily="34" charset="0"/>
                <a:ea typeface="Arial" panose="020B0604020202020204" pitchFamily="34" charset="0"/>
                <a:cs typeface="Times New Roman" panose="02020603050405020304" pitchFamily="18" charset="0"/>
              </a:rPr>
              <a:t>a</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ge lo</a:t>
            </a:r>
            <a:r>
              <a:rPr lang="en-US" sz="2400" spc="15" dirty="0">
                <a:solidFill>
                  <a:srgbClr val="4C4D4F"/>
                </a:solidFill>
                <a:latin typeface="Arial" panose="020B0604020202020204" pitchFamily="34" charset="0"/>
                <a:ea typeface="Arial" panose="020B0604020202020204" pitchFamily="34" charset="0"/>
                <a:cs typeface="Times New Roman" panose="02020603050405020304" pitchFamily="18" charset="0"/>
              </a:rPr>
              <a:t>c</a:t>
            </a:r>
            <a:r>
              <a:rPr lang="en-US" sz="2400" spc="-10" dirty="0">
                <a:solidFill>
                  <a:srgbClr val="4C4D4F"/>
                </a:solidFill>
                <a:latin typeface="Arial" panose="020B0604020202020204" pitchFamily="34" charset="0"/>
                <a:ea typeface="Arial" panose="020B0604020202020204" pitchFamily="34" charset="0"/>
                <a:cs typeface="Times New Roman" panose="02020603050405020304" pitchFamily="18" charset="0"/>
              </a:rPr>
              <a:t>a</a:t>
            </a:r>
            <a:r>
              <a:rPr lang="en-US" sz="2400" spc="-55" dirty="0">
                <a:solidFill>
                  <a:srgbClr val="4C4D4F"/>
                </a:solidFill>
                <a:latin typeface="Arial" panose="020B0604020202020204" pitchFamily="34" charset="0"/>
                <a:ea typeface="Arial" panose="020B0604020202020204" pitchFamily="34" charset="0"/>
                <a:cs typeface="Times New Roman" panose="02020603050405020304" pitchFamily="18" charset="0"/>
              </a:rPr>
              <a:t>tio</a:t>
            </a:r>
            <a:r>
              <a:rPr lang="en-US" sz="2400" spc="-15" dirty="0">
                <a:solidFill>
                  <a:srgbClr val="4C4D4F"/>
                </a:solidFill>
                <a:latin typeface="Arial" panose="020B0604020202020204" pitchFamily="34" charset="0"/>
                <a:ea typeface="Arial" panose="020B0604020202020204" pitchFamily="34" charset="0"/>
                <a:cs typeface="Times New Roman" panose="02020603050405020304" pitchFamily="18" charset="0"/>
              </a:rPr>
              <a:t>n</a:t>
            </a:r>
            <a:endParaRPr lang="en-CA" sz="2400" dirty="0"/>
          </a:p>
        </p:txBody>
      </p:sp>
    </p:spTree>
    <p:extLst>
      <p:ext uri="{BB962C8B-B14F-4D97-AF65-F5344CB8AC3E}">
        <p14:creationId xmlns:p14="http://schemas.microsoft.com/office/powerpoint/2010/main" val="24383731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1060</TotalTime>
  <Words>366</Words>
  <Application>Microsoft Office PowerPoint</Application>
  <PresentationFormat>Widescreen</PresentationFormat>
  <Paragraphs>60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Plumbing 101</vt:lpstr>
      <vt:lpstr>Becoming a Plumber &amp; Plumbing Fields</vt:lpstr>
      <vt:lpstr>PEX Plumbing</vt:lpstr>
      <vt:lpstr>PEX Pipe and Crimping Tools</vt:lpstr>
      <vt:lpstr>PEX Pipe and Crimping Tools</vt:lpstr>
      <vt:lpstr>PEX Pipe, Crimps and Fittings</vt:lpstr>
      <vt:lpstr>Assembly Demonstration</vt:lpstr>
      <vt:lpstr>Assembly Demonstration Con’t</vt:lpstr>
      <vt:lpstr>Disassembly Demonstration</vt:lpstr>
    </vt:vector>
  </TitlesOfParts>
  <Company>SD71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Claassen</dc:creator>
  <cp:lastModifiedBy>Steve Claassen</cp:lastModifiedBy>
  <cp:revision>21</cp:revision>
  <dcterms:created xsi:type="dcterms:W3CDTF">2016-03-02T04:05:15Z</dcterms:created>
  <dcterms:modified xsi:type="dcterms:W3CDTF">2017-10-17T16:07:39Z</dcterms:modified>
</cp:coreProperties>
</file>