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ody Grotesque Large" charset="1" panose="00000500000000000000"/>
      <p:regular r:id="rId10"/>
    </p:embeddedFont>
    <p:embeddedFont>
      <p:font typeface="Body Grotesque Large Bold" charset="1" panose="00000700000000000000"/>
      <p:regular r:id="rId11"/>
    </p:embeddedFont>
    <p:embeddedFont>
      <p:font typeface="Body Grotesque Large Italics" charset="1" panose="00000500000000000000"/>
      <p:regular r:id="rId12"/>
    </p:embeddedFont>
    <p:embeddedFont>
      <p:font typeface="Body Grotesque Large Bold Italics" charset="1" panose="00000700000000000000"/>
      <p:regular r:id="rId13"/>
    </p:embeddedFont>
    <p:embeddedFont>
      <p:font typeface="Century Gothic Paneuropean" charset="1" panose="020B0502020202020204"/>
      <p:regular r:id="rId14"/>
    </p:embeddedFont>
    <p:embeddedFont>
      <p:font typeface="Century Gothic Paneuropean Bold" charset="1" panose="020B0702020202020204"/>
      <p:regular r:id="rId15"/>
    </p:embeddedFont>
    <p:embeddedFont>
      <p:font typeface="Century Gothic Paneuropean Italics" charset="1" panose="020B0502020202090204"/>
      <p:regular r:id="rId16"/>
    </p:embeddedFont>
    <p:embeddedFont>
      <p:font typeface="Century Gothic Paneuropean Bold Italics" charset="1" panose="020B0702020202090204"/>
      <p:regular r:id="rId17"/>
    </p:embeddedFont>
    <p:embeddedFont>
      <p:font typeface="Century Gothic Paneuropean Light" charset="1" panose="020B0302020202020204"/>
      <p:regular r:id="rId18"/>
    </p:embeddedFont>
    <p:embeddedFont>
      <p:font typeface="Century Gothic Paneuropean Light Italics" charset="1" panose="020B0302020202090204"/>
      <p:regular r:id="rId19"/>
    </p:embeddedFont>
    <p:embeddedFont>
      <p:font typeface="Century Gothic Paneuropean Heavy" charset="1" panose="020B0A02020202020204"/>
      <p:regular r:id="rId20"/>
    </p:embeddedFont>
    <p:embeddedFont>
      <p:font typeface="Century Gothic Paneuropean Heavy Italics" charset="1" panose="020B0A02020202090204"/>
      <p:regular r:id="rId21"/>
    </p:embeddedFont>
    <p:embeddedFont>
      <p:font typeface="Ashley Crawford" charset="1" panose="02000605090000020004"/>
      <p:regular r:id="rId22"/>
    </p:embeddedFont>
    <p:embeddedFont>
      <p:font typeface="Ashley Crawford Bold" charset="1" panose="02000805030000020004"/>
      <p:regular r:id="rId23"/>
    </p:embeddedFont>
    <p:embeddedFont>
      <p:font typeface="Ashley Crawford Light" charset="1" panose="020005030400000200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slides/slide1.xml" Type="http://schemas.openxmlformats.org/officeDocument/2006/relationships/slide"/><Relationship Id="rId26" Target="slides/slide2.xml" Type="http://schemas.openxmlformats.org/officeDocument/2006/relationships/slide"/><Relationship Id="rId27" Target="slides/slide3.xml" Type="http://schemas.openxmlformats.org/officeDocument/2006/relationships/slide"/><Relationship Id="rId28" Target="slides/slide4.xml" Type="http://schemas.openxmlformats.org/officeDocument/2006/relationships/slide"/><Relationship Id="rId29" Target="slides/slide5.xml" Type="http://schemas.openxmlformats.org/officeDocument/2006/relationships/slide"/><Relationship Id="rId3" Target="viewProps.xml" Type="http://schemas.openxmlformats.org/officeDocument/2006/relationships/viewProps"/><Relationship Id="rId30" Target="slides/slide6.xml" Type="http://schemas.openxmlformats.org/officeDocument/2006/relationships/slide"/><Relationship Id="rId31" Target="slides/slide7.xml" Type="http://schemas.openxmlformats.org/officeDocument/2006/relationships/slide"/><Relationship Id="rId32" Target="slides/slide8.xml" Type="http://schemas.openxmlformats.org/officeDocument/2006/relationships/slide"/><Relationship Id="rId33" Target="slides/slide9.xml" Type="http://schemas.openxmlformats.org/officeDocument/2006/relationships/slide"/><Relationship Id="rId34" Target="slides/slide10.xml" Type="http://schemas.openxmlformats.org/officeDocument/2006/relationships/slide"/><Relationship Id="rId35" Target="slides/slide11.xml" Type="http://schemas.openxmlformats.org/officeDocument/2006/relationships/slide"/><Relationship Id="rId36" Target="slides/slide12.xml" Type="http://schemas.openxmlformats.org/officeDocument/2006/relationships/slide"/><Relationship Id="rId37" Target="slides/slide13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https://slowrevealgraphs.com" TargetMode="External" Type="http://schemas.openxmlformats.org/officeDocument/2006/relationships/hyperlink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Relationship Id="rId6" Target="../media/image27.png" Type="http://schemas.openxmlformats.org/officeDocument/2006/relationships/image"/><Relationship Id="rId7" Target="../media/image28.png" Type="http://schemas.openxmlformats.org/officeDocument/2006/relationships/image"/><Relationship Id="rId8" Target="../media/image2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777543" y="4169858"/>
            <a:ext cx="12639279" cy="9102218"/>
          </a:xfrm>
          <a:custGeom>
            <a:avLst/>
            <a:gdLst/>
            <a:ahLst/>
            <a:cxnLst/>
            <a:rect r="r" b="b" t="t" l="l"/>
            <a:pathLst>
              <a:path h="9102218" w="12639279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963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41241">
            <a:off x="-5393544" y="3137648"/>
            <a:ext cx="12593372" cy="9679254"/>
          </a:xfrm>
          <a:custGeom>
            <a:avLst/>
            <a:gdLst/>
            <a:ahLst/>
            <a:cxnLst/>
            <a:rect r="r" b="b" t="t" l="l"/>
            <a:pathLst>
              <a:path h="9679254" w="12593372">
                <a:moveTo>
                  <a:pt x="0" y="0"/>
                </a:moveTo>
                <a:lnTo>
                  <a:pt x="12593372" y="0"/>
                </a:lnTo>
                <a:lnTo>
                  <a:pt x="12593372" y="9679253"/>
                </a:lnTo>
                <a:lnTo>
                  <a:pt x="0" y="9679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6573" r="-36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88337">
            <a:off x="-6158083" y="4829611"/>
            <a:ext cx="12184710" cy="8634511"/>
          </a:xfrm>
          <a:custGeom>
            <a:avLst/>
            <a:gdLst/>
            <a:ahLst/>
            <a:cxnLst/>
            <a:rect r="r" b="b" t="t" l="l"/>
            <a:pathLst>
              <a:path h="8634511" w="12184710">
                <a:moveTo>
                  <a:pt x="0" y="0"/>
                </a:moveTo>
                <a:lnTo>
                  <a:pt x="12184710" y="0"/>
                </a:lnTo>
                <a:lnTo>
                  <a:pt x="12184710" y="8634511"/>
                </a:lnTo>
                <a:lnTo>
                  <a:pt x="0" y="86345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30678" r="-373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0711948">
            <a:off x="9416629" y="-3351043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80" y="0"/>
                </a:lnTo>
                <a:lnTo>
                  <a:pt x="12639280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711948">
            <a:off x="8885282" y="-4094736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711948">
            <a:off x="9797904" y="-4118116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8179" y="406971"/>
            <a:ext cx="2579745" cy="1827319"/>
          </a:xfrm>
          <a:custGeom>
            <a:avLst/>
            <a:gdLst/>
            <a:ahLst/>
            <a:cxnLst/>
            <a:rect r="r" b="b" t="t" l="l"/>
            <a:pathLst>
              <a:path h="1827319" w="2579745">
                <a:moveTo>
                  <a:pt x="0" y="0"/>
                </a:moveTo>
                <a:lnTo>
                  <a:pt x="2579745" y="0"/>
                </a:lnTo>
                <a:lnTo>
                  <a:pt x="2579745" y="1827319"/>
                </a:lnTo>
                <a:lnTo>
                  <a:pt x="0" y="18273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964591" y="2448858"/>
            <a:ext cx="13381799" cy="3963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89"/>
              </a:lnSpc>
              <a:spcBef>
                <a:spcPct val="0"/>
              </a:spcBef>
            </a:pPr>
            <a:r>
              <a:rPr lang="en-US" sz="20206">
                <a:solidFill>
                  <a:srgbClr val="000000"/>
                </a:solidFill>
                <a:latin typeface="Ashley Crawford Bold"/>
              </a:rPr>
              <a:t>M³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995664" y="1569835"/>
            <a:ext cx="14121879" cy="1243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57"/>
              </a:lnSpc>
              <a:spcBef>
                <a:spcPct val="0"/>
              </a:spcBef>
            </a:pPr>
            <a:r>
              <a:rPr lang="en-US" sz="6541">
                <a:solidFill>
                  <a:srgbClr val="004AAD"/>
                </a:solidFill>
                <a:latin typeface="Ashley Crawford"/>
              </a:rPr>
              <a:t>Monday Math Moments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5813543" y="67388"/>
            <a:ext cx="2515920" cy="2506485"/>
          </a:xfrm>
          <a:custGeom>
            <a:avLst/>
            <a:gdLst/>
            <a:ahLst/>
            <a:cxnLst/>
            <a:rect r="r" b="b" t="t" l="l"/>
            <a:pathLst>
              <a:path h="2506485" w="2515920">
                <a:moveTo>
                  <a:pt x="0" y="0"/>
                </a:moveTo>
                <a:lnTo>
                  <a:pt x="2515920" y="0"/>
                </a:lnTo>
                <a:lnTo>
                  <a:pt x="2515920" y="2506485"/>
                </a:lnTo>
                <a:lnTo>
                  <a:pt x="0" y="25064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663863" y="6025519"/>
            <a:ext cx="9220705" cy="2406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1"/>
              </a:lnSpc>
            </a:pPr>
            <a:r>
              <a:rPr lang="en-US" sz="2772">
                <a:solidFill>
                  <a:srgbClr val="000000"/>
                </a:solidFill>
                <a:latin typeface="Century Gothic Paneuropean"/>
              </a:rPr>
              <a:t>Instructional routines and resources to support</a:t>
            </a:r>
          </a:p>
          <a:p>
            <a:pPr algn="ctr">
              <a:lnSpc>
                <a:spcPts val="3881"/>
              </a:lnSpc>
            </a:pPr>
            <a:r>
              <a:rPr lang="en-US" sz="2772">
                <a:solidFill>
                  <a:srgbClr val="000000"/>
                </a:solidFill>
                <a:latin typeface="Century Gothic Paneuropean"/>
              </a:rPr>
              <a:t>flexible thinking and fluency in mathematics </a:t>
            </a:r>
          </a:p>
          <a:p>
            <a:pPr algn="ctr">
              <a:lnSpc>
                <a:spcPts val="3881"/>
              </a:lnSpc>
            </a:pPr>
            <a:r>
              <a:rPr lang="en-US" sz="2772">
                <a:solidFill>
                  <a:srgbClr val="000000"/>
                </a:solidFill>
                <a:latin typeface="Century Gothic Paneuropean"/>
              </a:rPr>
              <a:t>&amp;</a:t>
            </a:r>
          </a:p>
          <a:p>
            <a:pPr algn="ctr">
              <a:lnSpc>
                <a:spcPts val="3881"/>
              </a:lnSpc>
            </a:pPr>
            <a:r>
              <a:rPr lang="en-US" sz="2772">
                <a:solidFill>
                  <a:srgbClr val="000000"/>
                </a:solidFill>
                <a:latin typeface="Century Gothic Paneuropean"/>
              </a:rPr>
              <a:t> build strong mathematical communities</a:t>
            </a:r>
          </a:p>
          <a:p>
            <a:pPr algn="ctr">
              <a:lnSpc>
                <a:spcPts val="3881"/>
              </a:lnSpc>
              <a:spcBef>
                <a:spcPct val="0"/>
              </a:spcBef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903142" y="5851497"/>
            <a:ext cx="3826269" cy="3710810"/>
          </a:xfrm>
          <a:custGeom>
            <a:avLst/>
            <a:gdLst/>
            <a:ahLst/>
            <a:cxnLst/>
            <a:rect r="r" b="b" t="t" l="l"/>
            <a:pathLst>
              <a:path h="3710810" w="3826269">
                <a:moveTo>
                  <a:pt x="0" y="0"/>
                </a:moveTo>
                <a:lnTo>
                  <a:pt x="3826269" y="0"/>
                </a:lnTo>
                <a:lnTo>
                  <a:pt x="3826269" y="3710810"/>
                </a:lnTo>
                <a:lnTo>
                  <a:pt x="0" y="37108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032197" y="353509"/>
            <a:ext cx="10223605" cy="5725219"/>
          </a:xfrm>
          <a:custGeom>
            <a:avLst/>
            <a:gdLst/>
            <a:ahLst/>
            <a:cxnLst/>
            <a:rect r="r" b="b" t="t" l="l"/>
            <a:pathLst>
              <a:path h="5725219" w="10223605">
                <a:moveTo>
                  <a:pt x="0" y="0"/>
                </a:moveTo>
                <a:lnTo>
                  <a:pt x="10223606" y="0"/>
                </a:lnTo>
                <a:lnTo>
                  <a:pt x="10223606" y="5725219"/>
                </a:lnTo>
                <a:lnTo>
                  <a:pt x="0" y="57252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651078" y="6491196"/>
            <a:ext cx="6985843" cy="845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29"/>
              </a:lnSpc>
            </a:pPr>
            <a:r>
              <a:rPr lang="en-US" sz="4949" u="sng">
                <a:solidFill>
                  <a:srgbClr val="004AAD"/>
                </a:solidFill>
                <a:latin typeface="Century Gothic Paneuropean Bold"/>
                <a:hlinkClick r:id="rId3" tooltip="https://slowrevealgraphs.com"/>
              </a:rPr>
              <a:t>Slowrevealgraphs.com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5351944"/>
            <a:ext cx="6588554" cy="4935056"/>
          </a:xfrm>
          <a:custGeom>
            <a:avLst/>
            <a:gdLst/>
            <a:ahLst/>
            <a:cxnLst/>
            <a:rect r="r" b="b" t="t" l="l"/>
            <a:pathLst>
              <a:path h="4935056" w="6588554">
                <a:moveTo>
                  <a:pt x="0" y="0"/>
                </a:moveTo>
                <a:lnTo>
                  <a:pt x="6588554" y="0"/>
                </a:lnTo>
                <a:lnTo>
                  <a:pt x="6588554" y="4935056"/>
                </a:lnTo>
                <a:lnTo>
                  <a:pt x="0" y="49350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706228" y="5395534"/>
            <a:ext cx="7581772" cy="4891466"/>
          </a:xfrm>
          <a:custGeom>
            <a:avLst/>
            <a:gdLst/>
            <a:ahLst/>
            <a:cxnLst/>
            <a:rect r="r" b="b" t="t" l="l"/>
            <a:pathLst>
              <a:path h="4891466" w="7581772">
                <a:moveTo>
                  <a:pt x="0" y="0"/>
                </a:moveTo>
                <a:lnTo>
                  <a:pt x="7581772" y="0"/>
                </a:lnTo>
                <a:lnTo>
                  <a:pt x="7581772" y="4891466"/>
                </a:lnTo>
                <a:lnTo>
                  <a:pt x="0" y="48914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706228" y="1906791"/>
            <a:ext cx="7581772" cy="3488743"/>
          </a:xfrm>
          <a:custGeom>
            <a:avLst/>
            <a:gdLst/>
            <a:ahLst/>
            <a:cxnLst/>
            <a:rect r="r" b="b" t="t" l="l"/>
            <a:pathLst>
              <a:path h="3488743" w="7581772">
                <a:moveTo>
                  <a:pt x="0" y="0"/>
                </a:moveTo>
                <a:lnTo>
                  <a:pt x="7581772" y="0"/>
                </a:lnTo>
                <a:lnTo>
                  <a:pt x="7581772" y="3488743"/>
                </a:lnTo>
                <a:lnTo>
                  <a:pt x="0" y="34887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0"/>
            <a:ext cx="6588554" cy="5344932"/>
          </a:xfrm>
          <a:custGeom>
            <a:avLst/>
            <a:gdLst/>
            <a:ahLst/>
            <a:cxnLst/>
            <a:rect r="r" b="b" t="t" l="l"/>
            <a:pathLst>
              <a:path h="5344932" w="6588554">
                <a:moveTo>
                  <a:pt x="0" y="0"/>
                </a:moveTo>
                <a:lnTo>
                  <a:pt x="6588554" y="0"/>
                </a:lnTo>
                <a:lnTo>
                  <a:pt x="6588554" y="5344932"/>
                </a:lnTo>
                <a:lnTo>
                  <a:pt x="0" y="534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588554" y="7195707"/>
            <a:ext cx="4117674" cy="3084281"/>
          </a:xfrm>
          <a:custGeom>
            <a:avLst/>
            <a:gdLst/>
            <a:ahLst/>
            <a:cxnLst/>
            <a:rect r="r" b="b" t="t" l="l"/>
            <a:pathLst>
              <a:path h="3084281" w="4117674">
                <a:moveTo>
                  <a:pt x="0" y="0"/>
                </a:moveTo>
                <a:lnTo>
                  <a:pt x="4117674" y="0"/>
                </a:lnTo>
                <a:lnTo>
                  <a:pt x="4117674" y="3084281"/>
                </a:lnTo>
                <a:lnTo>
                  <a:pt x="0" y="30842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588554" y="3586290"/>
            <a:ext cx="4117674" cy="3072418"/>
          </a:xfrm>
          <a:custGeom>
            <a:avLst/>
            <a:gdLst/>
            <a:ahLst/>
            <a:cxnLst/>
            <a:rect r="r" b="b" t="t" l="l"/>
            <a:pathLst>
              <a:path h="3072418" w="4117674">
                <a:moveTo>
                  <a:pt x="0" y="0"/>
                </a:moveTo>
                <a:lnTo>
                  <a:pt x="4117674" y="0"/>
                </a:lnTo>
                <a:lnTo>
                  <a:pt x="4117674" y="3072418"/>
                </a:lnTo>
                <a:lnTo>
                  <a:pt x="0" y="30724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88554" y="0"/>
            <a:ext cx="4117674" cy="3049290"/>
          </a:xfrm>
          <a:custGeom>
            <a:avLst/>
            <a:gdLst/>
            <a:ahLst/>
            <a:cxnLst/>
            <a:rect r="r" b="b" t="t" l="l"/>
            <a:pathLst>
              <a:path h="3049290" w="4117674">
                <a:moveTo>
                  <a:pt x="0" y="0"/>
                </a:moveTo>
                <a:lnTo>
                  <a:pt x="4117674" y="0"/>
                </a:lnTo>
                <a:lnTo>
                  <a:pt x="4117674" y="3049290"/>
                </a:lnTo>
                <a:lnTo>
                  <a:pt x="0" y="30492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5313" t="0" r="-16925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456407" y="549909"/>
            <a:ext cx="6081415" cy="862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Century Gothic Paneuropean Bold"/>
              </a:rPr>
              <a:t>Concrete Examples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11412" y="2353097"/>
            <a:ext cx="11865177" cy="5580807"/>
          </a:xfrm>
          <a:custGeom>
            <a:avLst/>
            <a:gdLst/>
            <a:ahLst/>
            <a:cxnLst/>
            <a:rect r="r" b="b" t="t" l="l"/>
            <a:pathLst>
              <a:path h="5580807" w="11865177">
                <a:moveTo>
                  <a:pt x="0" y="0"/>
                </a:moveTo>
                <a:lnTo>
                  <a:pt x="11865176" y="0"/>
                </a:lnTo>
                <a:lnTo>
                  <a:pt x="11865176" y="5580806"/>
                </a:lnTo>
                <a:lnTo>
                  <a:pt x="0" y="55808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211412" y="6486524"/>
            <a:ext cx="11865177" cy="3800476"/>
          </a:xfrm>
          <a:custGeom>
            <a:avLst/>
            <a:gdLst/>
            <a:ahLst/>
            <a:cxnLst/>
            <a:rect r="r" b="b" t="t" l="l"/>
            <a:pathLst>
              <a:path h="3800476" w="11865177">
                <a:moveTo>
                  <a:pt x="0" y="0"/>
                </a:moveTo>
                <a:lnTo>
                  <a:pt x="11865176" y="0"/>
                </a:lnTo>
                <a:lnTo>
                  <a:pt x="11865176" y="3800476"/>
                </a:lnTo>
                <a:lnTo>
                  <a:pt x="0" y="38004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792867" y="748054"/>
            <a:ext cx="10702267" cy="2061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29"/>
              </a:lnSpc>
            </a:pPr>
            <a:r>
              <a:rPr lang="en-US" sz="3949">
                <a:solidFill>
                  <a:srgbClr val="000000"/>
                </a:solidFill>
                <a:latin typeface="Century Gothic Paneuropean"/>
              </a:rPr>
              <a:t>How are we viewing Math and Numeracy in other subject areas?</a:t>
            </a:r>
          </a:p>
          <a:p>
            <a:pPr algn="ctr">
              <a:lnSpc>
                <a:spcPts val="5529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777543" y="4169858"/>
            <a:ext cx="12639279" cy="9102218"/>
          </a:xfrm>
          <a:custGeom>
            <a:avLst/>
            <a:gdLst/>
            <a:ahLst/>
            <a:cxnLst/>
            <a:rect r="r" b="b" t="t" l="l"/>
            <a:pathLst>
              <a:path h="9102218" w="12639279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963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41241">
            <a:off x="-5393544" y="3137648"/>
            <a:ext cx="12593372" cy="9679254"/>
          </a:xfrm>
          <a:custGeom>
            <a:avLst/>
            <a:gdLst/>
            <a:ahLst/>
            <a:cxnLst/>
            <a:rect r="r" b="b" t="t" l="l"/>
            <a:pathLst>
              <a:path h="9679254" w="12593372">
                <a:moveTo>
                  <a:pt x="0" y="0"/>
                </a:moveTo>
                <a:lnTo>
                  <a:pt x="12593372" y="0"/>
                </a:lnTo>
                <a:lnTo>
                  <a:pt x="12593372" y="9679253"/>
                </a:lnTo>
                <a:lnTo>
                  <a:pt x="0" y="9679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6573" r="-36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88337">
            <a:off x="-6158083" y="4829611"/>
            <a:ext cx="12184710" cy="8634511"/>
          </a:xfrm>
          <a:custGeom>
            <a:avLst/>
            <a:gdLst/>
            <a:ahLst/>
            <a:cxnLst/>
            <a:rect r="r" b="b" t="t" l="l"/>
            <a:pathLst>
              <a:path h="8634511" w="12184710">
                <a:moveTo>
                  <a:pt x="0" y="0"/>
                </a:moveTo>
                <a:lnTo>
                  <a:pt x="12184710" y="0"/>
                </a:lnTo>
                <a:lnTo>
                  <a:pt x="12184710" y="8634511"/>
                </a:lnTo>
                <a:lnTo>
                  <a:pt x="0" y="86345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30678" r="-373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0711948">
            <a:off x="9416629" y="-3351043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80" y="0"/>
                </a:lnTo>
                <a:lnTo>
                  <a:pt x="12639280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711948">
            <a:off x="8885282" y="-4094736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711948">
            <a:off x="9797904" y="-4118116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412689" y="6576190"/>
            <a:ext cx="3826269" cy="3710810"/>
          </a:xfrm>
          <a:custGeom>
            <a:avLst/>
            <a:gdLst/>
            <a:ahLst/>
            <a:cxnLst/>
            <a:rect r="r" b="b" t="t" l="l"/>
            <a:pathLst>
              <a:path h="3710810" w="3826269">
                <a:moveTo>
                  <a:pt x="0" y="0"/>
                </a:moveTo>
                <a:lnTo>
                  <a:pt x="3826269" y="0"/>
                </a:lnTo>
                <a:lnTo>
                  <a:pt x="3826269" y="3710810"/>
                </a:lnTo>
                <a:lnTo>
                  <a:pt x="0" y="37108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-9834"/>
            <a:ext cx="2290797" cy="1622648"/>
          </a:xfrm>
          <a:custGeom>
            <a:avLst/>
            <a:gdLst/>
            <a:ahLst/>
            <a:cxnLst/>
            <a:rect r="r" b="b" t="t" l="l"/>
            <a:pathLst>
              <a:path h="1622648" w="2290797">
                <a:moveTo>
                  <a:pt x="0" y="0"/>
                </a:moveTo>
                <a:lnTo>
                  <a:pt x="2290797" y="0"/>
                </a:lnTo>
                <a:lnTo>
                  <a:pt x="2290797" y="1622647"/>
                </a:lnTo>
                <a:lnTo>
                  <a:pt x="0" y="16226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964591" y="2448858"/>
            <a:ext cx="13381799" cy="3963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89"/>
              </a:lnSpc>
              <a:spcBef>
                <a:spcPct val="0"/>
              </a:spcBef>
            </a:pPr>
            <a:r>
              <a:rPr lang="en-US" sz="20206">
                <a:solidFill>
                  <a:srgbClr val="000000"/>
                </a:solidFill>
                <a:latin typeface="Ashley Crawford Bold"/>
              </a:rPr>
              <a:t>M³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95664" y="1569835"/>
            <a:ext cx="14121879" cy="1243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57"/>
              </a:lnSpc>
              <a:spcBef>
                <a:spcPct val="0"/>
              </a:spcBef>
            </a:pPr>
            <a:r>
              <a:rPr lang="en-US" sz="6541">
                <a:solidFill>
                  <a:srgbClr val="004AAD"/>
                </a:solidFill>
                <a:latin typeface="Ashley Crawford"/>
              </a:rPr>
              <a:t>Monday Math Moments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850901" y="6364728"/>
            <a:ext cx="6586198" cy="462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1"/>
              </a:lnSpc>
              <a:spcBef>
                <a:spcPct val="0"/>
              </a:spcBef>
            </a:pPr>
            <a:r>
              <a:rPr lang="en-US" sz="2772">
                <a:solidFill>
                  <a:srgbClr val="000000"/>
                </a:solidFill>
                <a:latin typeface="Century Gothic Paneuropean"/>
              </a:rPr>
              <a:t>serina.allison@sd71.bc.ca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064395" y="0"/>
            <a:ext cx="10223605" cy="5725219"/>
          </a:xfrm>
          <a:custGeom>
            <a:avLst/>
            <a:gdLst/>
            <a:ahLst/>
            <a:cxnLst/>
            <a:rect r="r" b="b" t="t" l="l"/>
            <a:pathLst>
              <a:path h="5725219" w="10223605">
                <a:moveTo>
                  <a:pt x="0" y="0"/>
                </a:moveTo>
                <a:lnTo>
                  <a:pt x="10223605" y="0"/>
                </a:lnTo>
                <a:lnTo>
                  <a:pt x="10223605" y="5725219"/>
                </a:lnTo>
                <a:lnTo>
                  <a:pt x="0" y="57252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7473" y="5919861"/>
            <a:ext cx="5822852" cy="4367139"/>
          </a:xfrm>
          <a:custGeom>
            <a:avLst/>
            <a:gdLst/>
            <a:ahLst/>
            <a:cxnLst/>
            <a:rect r="r" b="b" t="t" l="l"/>
            <a:pathLst>
              <a:path h="4367139" w="5822852">
                <a:moveTo>
                  <a:pt x="0" y="0"/>
                </a:moveTo>
                <a:lnTo>
                  <a:pt x="5822852" y="0"/>
                </a:lnTo>
                <a:lnTo>
                  <a:pt x="5822852" y="4367139"/>
                </a:lnTo>
                <a:lnTo>
                  <a:pt x="0" y="43671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232574" y="5919861"/>
            <a:ext cx="5822852" cy="4367139"/>
          </a:xfrm>
          <a:custGeom>
            <a:avLst/>
            <a:gdLst/>
            <a:ahLst/>
            <a:cxnLst/>
            <a:rect r="r" b="b" t="t" l="l"/>
            <a:pathLst>
              <a:path h="4367139" w="5822852">
                <a:moveTo>
                  <a:pt x="0" y="0"/>
                </a:moveTo>
                <a:lnTo>
                  <a:pt x="5822852" y="0"/>
                </a:lnTo>
                <a:lnTo>
                  <a:pt x="5822852" y="4367139"/>
                </a:lnTo>
                <a:lnTo>
                  <a:pt x="0" y="43671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264976" y="5882256"/>
            <a:ext cx="5872992" cy="4404744"/>
          </a:xfrm>
          <a:custGeom>
            <a:avLst/>
            <a:gdLst/>
            <a:ahLst/>
            <a:cxnLst/>
            <a:rect r="r" b="b" t="t" l="l"/>
            <a:pathLst>
              <a:path h="4404744" w="5872992">
                <a:moveTo>
                  <a:pt x="0" y="0"/>
                </a:moveTo>
                <a:lnTo>
                  <a:pt x="5872992" y="0"/>
                </a:lnTo>
                <a:lnTo>
                  <a:pt x="5872992" y="4404744"/>
                </a:lnTo>
                <a:lnTo>
                  <a:pt x="0" y="44047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44831" y="516314"/>
            <a:ext cx="7361858" cy="4656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29"/>
              </a:lnSpc>
            </a:pPr>
            <a:r>
              <a:rPr lang="en-US" sz="4449">
                <a:solidFill>
                  <a:srgbClr val="000000"/>
                </a:solidFill>
                <a:latin typeface="Century Gothic Paneuropean"/>
              </a:rPr>
              <a:t>            </a:t>
            </a: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Century Gothic Paneuropean"/>
              </a:rPr>
              <a:t> A routine that promotes sensemaking about data. </a:t>
            </a: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Century Gothic Paneuropean"/>
              </a:rPr>
              <a:t>This routine uses scaffolded visuals and discourse to help students make sense of data. As more of the graph is revealed, students refine their thinking and construct meaning.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44831" y="525839"/>
            <a:ext cx="7609216" cy="763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29"/>
              </a:lnSpc>
            </a:pPr>
            <a:r>
              <a:rPr lang="en-US" sz="4449">
                <a:solidFill>
                  <a:srgbClr val="004AAD"/>
                </a:solidFill>
                <a:latin typeface="Body Grotesque Large Bold"/>
              </a:rPr>
              <a:t>Slow Reveal Graphs</a:t>
            </a:r>
            <a:r>
              <a:rPr lang="en-US" sz="4449">
                <a:solidFill>
                  <a:srgbClr val="004AAD"/>
                </a:solidFill>
                <a:latin typeface="Body Grotesque Large Bold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46186"/>
            <a:ext cx="18288000" cy="9594628"/>
          </a:xfrm>
          <a:custGeom>
            <a:avLst/>
            <a:gdLst/>
            <a:ahLst/>
            <a:cxnLst/>
            <a:rect r="r" b="b" t="t" l="l"/>
            <a:pathLst>
              <a:path h="9594628" w="18288000">
                <a:moveTo>
                  <a:pt x="0" y="0"/>
                </a:moveTo>
                <a:lnTo>
                  <a:pt x="18288000" y="0"/>
                </a:lnTo>
                <a:lnTo>
                  <a:pt x="18288000" y="9594628"/>
                </a:lnTo>
                <a:lnTo>
                  <a:pt x="0" y="95946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075911" y="4850130"/>
            <a:ext cx="136178" cy="529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000000"/>
                </a:solidFill>
                <a:latin typeface="Body Grotesque Large"/>
              </a:rPr>
              <a:t>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75177" y="2844165"/>
            <a:ext cx="4615772" cy="5230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79"/>
              </a:lnSpc>
            </a:pPr>
          </a:p>
          <a:p>
            <a:pPr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Century Gothic Paneuropean"/>
              </a:rPr>
              <a:t>What could this graph be about?</a:t>
            </a:r>
          </a:p>
          <a:p>
            <a:pPr>
              <a:lnSpc>
                <a:spcPts val="5179"/>
              </a:lnSpc>
            </a:pPr>
          </a:p>
          <a:p>
            <a:pPr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Century Gothic Paneuropean"/>
              </a:rPr>
              <a:t>How does this new information change your thinking?</a:t>
            </a:r>
          </a:p>
          <a:p>
            <a:pPr>
              <a:lnSpc>
                <a:spcPts val="5179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6698" y="121315"/>
            <a:ext cx="17718427" cy="10165685"/>
          </a:xfrm>
          <a:custGeom>
            <a:avLst/>
            <a:gdLst/>
            <a:ahLst/>
            <a:cxnLst/>
            <a:rect r="r" b="b" t="t" l="l"/>
            <a:pathLst>
              <a:path h="10165685" w="17718427">
                <a:moveTo>
                  <a:pt x="0" y="0"/>
                </a:moveTo>
                <a:lnTo>
                  <a:pt x="17718426" y="0"/>
                </a:lnTo>
                <a:lnTo>
                  <a:pt x="17718426" y="10165685"/>
                </a:lnTo>
                <a:lnTo>
                  <a:pt x="0" y="101656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075911" y="4850130"/>
            <a:ext cx="136178" cy="529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000000"/>
                </a:solidFill>
                <a:latin typeface="Body Grotesque Large"/>
              </a:rPr>
              <a:t>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26832" y="3185362"/>
            <a:ext cx="4793835" cy="4573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79"/>
              </a:lnSpc>
              <a:spcBef>
                <a:spcPct val="0"/>
              </a:spcBef>
            </a:pPr>
          </a:p>
          <a:p>
            <a:pPr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Century Gothic Paneuropean"/>
              </a:rPr>
              <a:t>What could this graph be about?</a:t>
            </a:r>
          </a:p>
          <a:p>
            <a:pPr>
              <a:lnSpc>
                <a:spcPts val="5179"/>
              </a:lnSpc>
              <a:spcBef>
                <a:spcPct val="0"/>
              </a:spcBef>
            </a:pPr>
          </a:p>
          <a:p>
            <a:pPr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Century Gothic Paneuropean"/>
              </a:rPr>
              <a:t>How does this new information change your thinking?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51275" y="0"/>
            <a:ext cx="15449272" cy="10287000"/>
          </a:xfrm>
          <a:custGeom>
            <a:avLst/>
            <a:gdLst/>
            <a:ahLst/>
            <a:cxnLst/>
            <a:rect r="r" b="b" t="t" l="l"/>
            <a:pathLst>
              <a:path h="10287000" w="15449272">
                <a:moveTo>
                  <a:pt x="0" y="0"/>
                </a:moveTo>
                <a:lnTo>
                  <a:pt x="15449272" y="0"/>
                </a:lnTo>
                <a:lnTo>
                  <a:pt x="1544927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075911" y="4850130"/>
            <a:ext cx="136178" cy="529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000000"/>
                </a:solidFill>
                <a:latin typeface="Body Grotesque Large"/>
              </a:rPr>
              <a:t>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987769" y="1242041"/>
            <a:ext cx="9482766" cy="1944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Century Gothic Paneuropean"/>
              </a:rPr>
              <a:t>How does this new information change your thinking?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95351" y="0"/>
            <a:ext cx="15497299" cy="10287000"/>
          </a:xfrm>
          <a:custGeom>
            <a:avLst/>
            <a:gdLst/>
            <a:ahLst/>
            <a:cxnLst/>
            <a:rect r="r" b="b" t="t" l="l"/>
            <a:pathLst>
              <a:path h="10287000" w="15497299">
                <a:moveTo>
                  <a:pt x="0" y="0"/>
                </a:moveTo>
                <a:lnTo>
                  <a:pt x="15497298" y="0"/>
                </a:lnTo>
                <a:lnTo>
                  <a:pt x="154972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075911" y="4850130"/>
            <a:ext cx="136178" cy="529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000000"/>
                </a:solidFill>
                <a:latin typeface="Body Grotesque Large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26363" y="0"/>
            <a:ext cx="15299097" cy="10287000"/>
          </a:xfrm>
          <a:custGeom>
            <a:avLst/>
            <a:gdLst/>
            <a:ahLst/>
            <a:cxnLst/>
            <a:rect r="r" b="b" t="t" l="l"/>
            <a:pathLst>
              <a:path h="10287000" w="15299097">
                <a:moveTo>
                  <a:pt x="0" y="0"/>
                </a:moveTo>
                <a:lnTo>
                  <a:pt x="15299096" y="0"/>
                </a:lnTo>
                <a:lnTo>
                  <a:pt x="1529909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075911" y="4850130"/>
            <a:ext cx="136178" cy="529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000000"/>
                </a:solidFill>
                <a:latin typeface="Body Grotesque Large"/>
              </a:rPr>
              <a:t>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987769" y="1242041"/>
            <a:ext cx="9482766" cy="1944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Century Gothic Paneuropean"/>
              </a:rPr>
              <a:t>How does this new information change your thinking?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44021" y="0"/>
            <a:ext cx="15999959" cy="10287000"/>
          </a:xfrm>
          <a:custGeom>
            <a:avLst/>
            <a:gdLst/>
            <a:ahLst/>
            <a:cxnLst/>
            <a:rect r="r" b="b" t="t" l="l"/>
            <a:pathLst>
              <a:path h="10287000" w="15999959">
                <a:moveTo>
                  <a:pt x="0" y="0"/>
                </a:moveTo>
                <a:lnTo>
                  <a:pt x="15999958" y="0"/>
                </a:lnTo>
                <a:lnTo>
                  <a:pt x="159999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579746" y="1733368"/>
            <a:ext cx="7870924" cy="613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Century Gothic Paneuropean"/>
              </a:rPr>
              <a:t>What wonderings do you still have?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81" t="0" r="-1081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DAF-3EJmh2k</dc:identifier>
  <dcterms:modified xsi:type="dcterms:W3CDTF">2011-08-01T06:04:30Z</dcterms:modified>
  <cp:revision>1</cp:revision>
  <dc:title>#8-Slow Reveal Graphs</dc:title>
</cp:coreProperties>
</file>