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al" panose="020B0604020202020204" pitchFamily="34" charset="0"/>
      <p:regular r:id="rId12"/>
    </p:embeddedFont>
    <p:embeddedFont>
      <p:font typeface="Arial Bold" panose="020B0704020202020204" pitchFamily="34" charset="0"/>
      <p:regular r:id="rId13"/>
      <p:bold r:id="rId14"/>
    </p:embeddedFont>
    <p:embeddedFont>
      <p:font typeface="Ashley Crawford" panose="020B0604020202020204" charset="0"/>
      <p:regular r:id="rId15"/>
    </p:embeddedFont>
    <p:embeddedFont>
      <p:font typeface="Ashley Crawford Bold" panose="020B0604020202020204" charset="0"/>
      <p:regular r:id="rId16"/>
    </p:embeddedFont>
    <p:embeddedFont>
      <p:font typeface="Body Grotesque Fit" panose="020B0604020202020204" charset="0"/>
      <p:regular r:id="rId17"/>
    </p:embeddedFont>
    <p:embeddedFont>
      <p:font typeface="Body Grotesque Fit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 Paneuropean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kristenacosta.com/number-talk-images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://ntimages.weebly.com/photo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hyperlink" Target="https://youtu.be/7atw-3gRdFE?si=b3j90w-O8ThI8M_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</p:sp>
      <p:sp>
        <p:nvSpPr>
          <p:cNvPr id="5" name="Freeform 5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8179" y="406971"/>
            <a:ext cx="2579745" cy="1827319"/>
          </a:xfrm>
          <a:custGeom>
            <a:avLst/>
            <a:gdLst/>
            <a:ahLst/>
            <a:cxnLst/>
            <a:rect l="l" t="t" r="r" b="b"/>
            <a:pathLst>
              <a:path w="2579745" h="1827319">
                <a:moveTo>
                  <a:pt x="0" y="0"/>
                </a:moveTo>
                <a:lnTo>
                  <a:pt x="2579745" y="0"/>
                </a:lnTo>
                <a:lnTo>
                  <a:pt x="2579745" y="1827319"/>
                </a:lnTo>
                <a:lnTo>
                  <a:pt x="0" y="1827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64591" y="2448858"/>
            <a:ext cx="13381799" cy="396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9"/>
              </a:lnSpc>
              <a:spcBef>
                <a:spcPct val="0"/>
              </a:spcBef>
            </a:pPr>
            <a:r>
              <a:rPr lang="en-US" sz="20206">
                <a:solidFill>
                  <a:srgbClr val="000000"/>
                </a:solidFill>
                <a:latin typeface="Ashley Crawford Bold"/>
              </a:rPr>
              <a:t>M³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95664" y="1569835"/>
            <a:ext cx="14121879" cy="124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7"/>
              </a:lnSpc>
              <a:spcBef>
                <a:spcPct val="0"/>
              </a:spcBef>
            </a:pPr>
            <a:r>
              <a:rPr lang="en-US" sz="6541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813543" y="67388"/>
            <a:ext cx="2515920" cy="2506485"/>
          </a:xfrm>
          <a:custGeom>
            <a:avLst/>
            <a:gdLst/>
            <a:ahLst/>
            <a:cxnLst/>
            <a:rect l="l" t="t" r="r" b="b"/>
            <a:pathLst>
              <a:path w="2515920" h="2506485">
                <a:moveTo>
                  <a:pt x="0" y="0"/>
                </a:moveTo>
                <a:lnTo>
                  <a:pt x="2515920" y="0"/>
                </a:lnTo>
                <a:lnTo>
                  <a:pt x="2515920" y="2506485"/>
                </a:lnTo>
                <a:lnTo>
                  <a:pt x="0" y="25064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25295" y="6546469"/>
            <a:ext cx="4233605" cy="3233416"/>
          </a:xfrm>
          <a:custGeom>
            <a:avLst/>
            <a:gdLst/>
            <a:ahLst/>
            <a:cxnLst/>
            <a:rect l="l" t="t" r="r" b="b"/>
            <a:pathLst>
              <a:path w="4233605" h="3233416">
                <a:moveTo>
                  <a:pt x="0" y="0"/>
                </a:moveTo>
                <a:lnTo>
                  <a:pt x="4233604" y="0"/>
                </a:lnTo>
                <a:lnTo>
                  <a:pt x="4233604" y="3233416"/>
                </a:lnTo>
                <a:lnTo>
                  <a:pt x="0" y="3233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663863" y="6025519"/>
            <a:ext cx="9220705" cy="240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High Yield Math Routines to support, 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flexible thinking, fluency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&amp;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 build strong mathematical communities</a:t>
            </a:r>
          </a:p>
          <a:p>
            <a:pPr algn="ctr">
              <a:lnSpc>
                <a:spcPts val="3881"/>
              </a:lnSpc>
              <a:spcBef>
                <a:spcPct val="0"/>
              </a:spcBef>
            </a:pPr>
            <a:endParaRPr lang="en-US" sz="2772">
              <a:solidFill>
                <a:srgbClr val="000000"/>
              </a:solidFill>
              <a:latin typeface="Century Gothic Paneurope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25295" y="9741785"/>
            <a:ext cx="510525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dy Grotesque Fit"/>
              </a:rPr>
              <a:t>Co-created by Serina Allison &amp; Jennifer Yager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</p:sp>
      <p:sp>
        <p:nvSpPr>
          <p:cNvPr id="5" name="Freeform 5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12689" y="6576190"/>
            <a:ext cx="3826269" cy="3710810"/>
          </a:xfrm>
          <a:custGeom>
            <a:avLst/>
            <a:gdLst/>
            <a:ahLst/>
            <a:cxnLst/>
            <a:rect l="l" t="t" r="r" b="b"/>
            <a:pathLst>
              <a:path w="3826269" h="3710810">
                <a:moveTo>
                  <a:pt x="0" y="0"/>
                </a:moveTo>
                <a:lnTo>
                  <a:pt x="3826269" y="0"/>
                </a:lnTo>
                <a:lnTo>
                  <a:pt x="3826269" y="3710810"/>
                </a:lnTo>
                <a:lnTo>
                  <a:pt x="0" y="3710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-9834"/>
            <a:ext cx="2290797" cy="1622648"/>
          </a:xfrm>
          <a:custGeom>
            <a:avLst/>
            <a:gdLst/>
            <a:ahLst/>
            <a:cxnLst/>
            <a:rect l="l" t="t" r="r" b="b"/>
            <a:pathLst>
              <a:path w="2290797" h="1622648">
                <a:moveTo>
                  <a:pt x="0" y="0"/>
                </a:moveTo>
                <a:lnTo>
                  <a:pt x="2290797" y="0"/>
                </a:lnTo>
                <a:lnTo>
                  <a:pt x="2290797" y="1622647"/>
                </a:lnTo>
                <a:lnTo>
                  <a:pt x="0" y="1622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64591" y="2448858"/>
            <a:ext cx="13381799" cy="396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9"/>
              </a:lnSpc>
              <a:spcBef>
                <a:spcPct val="0"/>
              </a:spcBef>
            </a:pPr>
            <a:r>
              <a:rPr lang="en-US" sz="20206">
                <a:solidFill>
                  <a:srgbClr val="000000"/>
                </a:solidFill>
                <a:latin typeface="Ashley Crawford Bold"/>
              </a:rPr>
              <a:t>M³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5664" y="1569835"/>
            <a:ext cx="14121879" cy="124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7"/>
              </a:lnSpc>
              <a:spcBef>
                <a:spcPct val="0"/>
              </a:spcBef>
            </a:pPr>
            <a:r>
              <a:rPr lang="en-US" sz="6541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50901" y="6364728"/>
            <a:ext cx="6586198" cy="46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1"/>
              </a:lnSpc>
              <a:spcBef>
                <a:spcPct val="0"/>
              </a:spcBef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serina.allison@sd71.bc.ca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</p:sp>
      <p:sp>
        <p:nvSpPr>
          <p:cNvPr id="5" name="Freeform 5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4483" y="589975"/>
            <a:ext cx="13844226" cy="1193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1"/>
              </a:lnSpc>
              <a:spcBef>
                <a:spcPct val="0"/>
              </a:spcBef>
            </a:pPr>
            <a:r>
              <a:rPr lang="en-US" sz="6272">
                <a:solidFill>
                  <a:srgbClr val="004AAD"/>
                </a:solidFill>
                <a:latin typeface="Arial Bold"/>
              </a:rPr>
              <a:t>What are high yield math routines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1508" y="1830943"/>
            <a:ext cx="13325567" cy="6710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3374" lvl="1" indent="-331687">
              <a:lnSpc>
                <a:spcPts val="5377"/>
              </a:lnSpc>
              <a:buFont typeface="Arial"/>
              <a:buChar char="•"/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Consistent 5-15 minute classroom routine</a:t>
            </a:r>
          </a:p>
          <a:p>
            <a:pPr marL="663374" lvl="1" indent="-331687">
              <a:lnSpc>
                <a:spcPts val="5377"/>
              </a:lnSpc>
              <a:buFont typeface="Arial"/>
              <a:buChar char="•"/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A routines that engages mental math strategies</a:t>
            </a:r>
          </a:p>
          <a:p>
            <a:pPr marL="663374" lvl="1" indent="-331687">
              <a:lnSpc>
                <a:spcPts val="5377"/>
              </a:lnSpc>
              <a:buFont typeface="Arial"/>
              <a:buChar char="•"/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The focus is on Mathematical discourse and the justification of  strategies</a:t>
            </a:r>
          </a:p>
          <a:p>
            <a:pPr marL="663374" lvl="1" indent="-331687">
              <a:lnSpc>
                <a:spcPts val="5377"/>
              </a:lnSpc>
              <a:buFont typeface="Arial"/>
              <a:buChar char="•"/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Teacher acts facilitator and recorder</a:t>
            </a:r>
          </a:p>
          <a:p>
            <a:pPr>
              <a:lnSpc>
                <a:spcPts val="5377"/>
              </a:lnSpc>
            </a:pPr>
            <a:endParaRPr lang="en-US" sz="30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5377"/>
              </a:lnSpc>
            </a:pPr>
            <a:endParaRPr lang="en-US" sz="30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5377"/>
              </a:lnSpc>
            </a:pPr>
            <a:endParaRPr lang="en-US" sz="30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5377"/>
              </a:lnSpc>
            </a:pPr>
            <a:endParaRPr lang="en-US" sz="3072">
              <a:solidFill>
                <a:srgbClr val="000000"/>
              </a:solidFill>
              <a:latin typeface="Century Gothic Paneuropean"/>
            </a:endParaRPr>
          </a:p>
          <a:p>
            <a:pPr algn="ctr">
              <a:lnSpc>
                <a:spcPts val="5377"/>
              </a:lnSpc>
            </a:pPr>
            <a:endParaRPr lang="en-US" sz="3072">
              <a:solidFill>
                <a:srgbClr val="000000"/>
              </a:solidFill>
              <a:latin typeface="Century Gothic Paneurope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291" y="9822013"/>
            <a:ext cx="506923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9172" y="2191960"/>
            <a:ext cx="8433696" cy="7066340"/>
          </a:xfrm>
          <a:custGeom>
            <a:avLst/>
            <a:gdLst/>
            <a:ahLst/>
            <a:cxnLst/>
            <a:rect l="l" t="t" r="r" b="b"/>
            <a:pathLst>
              <a:path w="8433696" h="7066340">
                <a:moveTo>
                  <a:pt x="0" y="0"/>
                </a:moveTo>
                <a:lnTo>
                  <a:pt x="8433696" y="0"/>
                </a:lnTo>
                <a:lnTo>
                  <a:pt x="8433696" y="7066340"/>
                </a:lnTo>
                <a:lnTo>
                  <a:pt x="0" y="706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-25407"/>
            <a:ext cx="12648074" cy="175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49"/>
              </a:lnSpc>
            </a:pPr>
            <a:r>
              <a:rPr lang="en-US" sz="9249">
                <a:solidFill>
                  <a:srgbClr val="004AAD"/>
                </a:solidFill>
                <a:latin typeface="Arial Bold"/>
              </a:rPr>
              <a:t>Number Talk Images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2100171"/>
            <a:ext cx="7185547" cy="6999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5"/>
              </a:lnSpc>
            </a:pPr>
            <a:r>
              <a:rPr lang="en-US" sz="4918">
                <a:solidFill>
                  <a:srgbClr val="000000"/>
                </a:solidFill>
                <a:latin typeface="Arial"/>
              </a:rPr>
              <a:t>What do you notice?</a:t>
            </a:r>
          </a:p>
          <a:p>
            <a:pPr>
              <a:lnSpc>
                <a:spcPts val="6885"/>
              </a:lnSpc>
            </a:pPr>
            <a:endParaRPr lang="en-US" sz="4918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6885"/>
              </a:lnSpc>
            </a:pPr>
            <a:r>
              <a:rPr lang="en-US" sz="4918">
                <a:solidFill>
                  <a:srgbClr val="000000"/>
                </a:solidFill>
                <a:latin typeface="Arial"/>
              </a:rPr>
              <a:t>How many?</a:t>
            </a:r>
          </a:p>
          <a:p>
            <a:pPr>
              <a:lnSpc>
                <a:spcPts val="6885"/>
              </a:lnSpc>
            </a:pPr>
            <a:endParaRPr lang="en-US" sz="4918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6885"/>
              </a:lnSpc>
            </a:pPr>
            <a:r>
              <a:rPr lang="en-US" sz="4918">
                <a:solidFill>
                  <a:srgbClr val="000000"/>
                </a:solidFill>
                <a:latin typeface="Arial"/>
              </a:rPr>
              <a:t>How do you see them? </a:t>
            </a:r>
          </a:p>
          <a:p>
            <a:pPr>
              <a:lnSpc>
                <a:spcPts val="6885"/>
              </a:lnSpc>
            </a:pPr>
            <a:endParaRPr lang="en-US" sz="4918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6885"/>
              </a:lnSpc>
            </a:pPr>
            <a:endParaRPr lang="en-US" sz="4918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6885"/>
              </a:lnSpc>
            </a:pPr>
            <a:r>
              <a:rPr lang="en-US" sz="4918">
                <a:solidFill>
                  <a:srgbClr val="004AAD"/>
                </a:solidFill>
                <a:latin typeface="Body Grotesque Fit"/>
              </a:rPr>
              <a:t>             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9172" y="9677400"/>
            <a:ext cx="506923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816" y="188179"/>
            <a:ext cx="7704189" cy="9860311"/>
          </a:xfrm>
          <a:custGeom>
            <a:avLst/>
            <a:gdLst/>
            <a:ahLst/>
            <a:cxnLst/>
            <a:rect l="l" t="t" r="r" b="b"/>
            <a:pathLst>
              <a:path w="7704189" h="9860311">
                <a:moveTo>
                  <a:pt x="0" y="0"/>
                </a:moveTo>
                <a:lnTo>
                  <a:pt x="7704189" y="0"/>
                </a:lnTo>
                <a:lnTo>
                  <a:pt x="7704189" y="9860311"/>
                </a:lnTo>
                <a:lnTo>
                  <a:pt x="0" y="98603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1262" y="9741785"/>
            <a:ext cx="510525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dy Grotesque Fit"/>
              </a:rPr>
              <a:t>Co-created by Serina Allison &amp; Jennifer Yager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0306"/>
            <a:ext cx="12512683" cy="9506389"/>
          </a:xfrm>
          <a:custGeom>
            <a:avLst/>
            <a:gdLst/>
            <a:ahLst/>
            <a:cxnLst/>
            <a:rect l="l" t="t" r="r" b="b"/>
            <a:pathLst>
              <a:path w="12512683" h="9506389">
                <a:moveTo>
                  <a:pt x="0" y="0"/>
                </a:moveTo>
                <a:lnTo>
                  <a:pt x="12512683" y="0"/>
                </a:lnTo>
                <a:lnTo>
                  <a:pt x="12512683" y="9506388"/>
                </a:lnTo>
                <a:lnTo>
                  <a:pt x="0" y="9506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46260" y="0"/>
            <a:ext cx="5635931" cy="4753194"/>
          </a:xfrm>
          <a:custGeom>
            <a:avLst/>
            <a:gdLst/>
            <a:ahLst/>
            <a:cxnLst/>
            <a:rect l="l" t="t" r="r" b="b"/>
            <a:pathLst>
              <a:path w="5635931" h="4753194">
                <a:moveTo>
                  <a:pt x="0" y="0"/>
                </a:moveTo>
                <a:lnTo>
                  <a:pt x="5635931" y="0"/>
                </a:lnTo>
                <a:lnTo>
                  <a:pt x="5635931" y="4753194"/>
                </a:lnTo>
                <a:lnTo>
                  <a:pt x="0" y="4753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151" y="384186"/>
            <a:ext cx="9432969" cy="9432969"/>
          </a:xfrm>
          <a:custGeom>
            <a:avLst/>
            <a:gdLst/>
            <a:ahLst/>
            <a:cxnLst/>
            <a:rect l="l" t="t" r="r" b="b"/>
            <a:pathLst>
              <a:path w="9432969" h="9432969">
                <a:moveTo>
                  <a:pt x="0" y="0"/>
                </a:moveTo>
                <a:lnTo>
                  <a:pt x="9432970" y="0"/>
                </a:lnTo>
                <a:lnTo>
                  <a:pt x="9432970" y="9432970"/>
                </a:lnTo>
                <a:lnTo>
                  <a:pt x="0" y="9432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19246" y="351988"/>
            <a:ext cx="7573714" cy="735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>
                <a:solidFill>
                  <a:srgbClr val="004AAD"/>
                </a:solidFill>
                <a:latin typeface="Arial Bold"/>
              </a:rPr>
              <a:t>Missing Part Arrays</a:t>
            </a:r>
          </a:p>
          <a:p>
            <a:pPr algn="just">
              <a:lnSpc>
                <a:spcPts val="6929"/>
              </a:lnSpc>
            </a:pPr>
            <a:r>
              <a:rPr lang="en-US" sz="4949">
                <a:solidFill>
                  <a:srgbClr val="000000"/>
                </a:solidFill>
                <a:latin typeface="Arial"/>
              </a:rPr>
              <a:t>What do you notice?</a:t>
            </a:r>
          </a:p>
          <a:p>
            <a:pPr algn="just">
              <a:lnSpc>
                <a:spcPts val="6929"/>
              </a:lnSpc>
            </a:pPr>
            <a:endParaRPr lang="en-US" sz="4949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6929"/>
              </a:lnSpc>
            </a:pPr>
            <a:r>
              <a:rPr lang="en-US" sz="4949">
                <a:solidFill>
                  <a:srgbClr val="000000"/>
                </a:solidFill>
                <a:latin typeface="Arial"/>
              </a:rPr>
              <a:t>How many are there?</a:t>
            </a:r>
          </a:p>
          <a:p>
            <a:pPr algn="just">
              <a:lnSpc>
                <a:spcPts val="6929"/>
              </a:lnSpc>
            </a:pPr>
            <a:endParaRPr lang="en-US" sz="4949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6929"/>
              </a:lnSpc>
            </a:pPr>
            <a:r>
              <a:rPr lang="en-US" sz="4949">
                <a:solidFill>
                  <a:srgbClr val="000000"/>
                </a:solidFill>
                <a:latin typeface="Arial"/>
              </a:rPr>
              <a:t>How do you know?</a:t>
            </a:r>
          </a:p>
          <a:p>
            <a:pPr algn="just">
              <a:lnSpc>
                <a:spcPts val="6929"/>
              </a:lnSpc>
            </a:pPr>
            <a:endParaRPr lang="en-US" sz="4949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6929"/>
              </a:lnSpc>
            </a:pPr>
            <a:r>
              <a:rPr lang="en-US" sz="4949">
                <a:solidFill>
                  <a:srgbClr val="000000"/>
                </a:solidFill>
                <a:latin typeface="Arial"/>
              </a:rPr>
              <a:t>How many are missing?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1997" y="1228323"/>
            <a:ext cx="17944005" cy="634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4AAD"/>
                </a:solidFill>
                <a:latin typeface="Arial Bold"/>
              </a:rPr>
              <a:t>Invite students to make their own Number Talk Images</a:t>
            </a:r>
          </a:p>
          <a:p>
            <a:pPr>
              <a:lnSpc>
                <a:spcPts val="7000"/>
              </a:lnSpc>
            </a:pPr>
            <a:endParaRPr lang="en-US" sz="7500">
              <a:solidFill>
                <a:srgbClr val="004AAD"/>
              </a:solidFill>
              <a:latin typeface="Arial Bold"/>
            </a:endParaRP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Arial"/>
              </a:rPr>
              <a:t>  Share with peers in small groups</a:t>
            </a:r>
          </a:p>
          <a:p>
            <a:pPr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Arial"/>
            </a:endParaRP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Arial"/>
              </a:rPr>
              <a:t>  Bring home to do with their family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4363" y="1672300"/>
            <a:ext cx="3150863" cy="3471200"/>
          </a:xfrm>
          <a:custGeom>
            <a:avLst/>
            <a:gdLst/>
            <a:ahLst/>
            <a:cxnLst/>
            <a:rect l="l" t="t" r="r" b="b"/>
            <a:pathLst>
              <a:path w="3150863" h="3471200">
                <a:moveTo>
                  <a:pt x="0" y="0"/>
                </a:moveTo>
                <a:lnTo>
                  <a:pt x="3150863" y="0"/>
                </a:lnTo>
                <a:lnTo>
                  <a:pt x="3150863" y="3471200"/>
                </a:lnTo>
                <a:lnTo>
                  <a:pt x="0" y="34712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605226" y="1672300"/>
            <a:ext cx="3496584" cy="3471200"/>
          </a:xfrm>
          <a:custGeom>
            <a:avLst/>
            <a:gdLst/>
            <a:ahLst/>
            <a:cxnLst/>
            <a:rect l="l" t="t" r="r" b="b"/>
            <a:pathLst>
              <a:path w="3496584" h="3471200">
                <a:moveTo>
                  <a:pt x="0" y="0"/>
                </a:moveTo>
                <a:lnTo>
                  <a:pt x="3496583" y="0"/>
                </a:lnTo>
                <a:lnTo>
                  <a:pt x="3496583" y="3471200"/>
                </a:lnTo>
                <a:lnTo>
                  <a:pt x="0" y="34712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2850" y="5552919"/>
            <a:ext cx="3150863" cy="3150863"/>
          </a:xfrm>
          <a:custGeom>
            <a:avLst/>
            <a:gdLst/>
            <a:ahLst/>
            <a:cxnLst/>
            <a:rect l="l" t="t" r="r" b="b"/>
            <a:pathLst>
              <a:path w="3150863" h="3150863">
                <a:moveTo>
                  <a:pt x="0" y="0"/>
                </a:moveTo>
                <a:lnTo>
                  <a:pt x="3150863" y="0"/>
                </a:lnTo>
                <a:lnTo>
                  <a:pt x="3150863" y="3150863"/>
                </a:lnTo>
                <a:lnTo>
                  <a:pt x="0" y="31508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53713" y="5552919"/>
            <a:ext cx="3448097" cy="3244864"/>
          </a:xfrm>
          <a:custGeom>
            <a:avLst/>
            <a:gdLst/>
            <a:ahLst/>
            <a:cxnLst/>
            <a:rect l="l" t="t" r="r" b="b"/>
            <a:pathLst>
              <a:path w="3448097" h="3244864">
                <a:moveTo>
                  <a:pt x="0" y="0"/>
                </a:moveTo>
                <a:lnTo>
                  <a:pt x="3448096" y="0"/>
                </a:lnTo>
                <a:lnTo>
                  <a:pt x="3448096" y="3244864"/>
                </a:lnTo>
                <a:lnTo>
                  <a:pt x="0" y="32448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683" b="-458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01262" y="9741785"/>
            <a:ext cx="510525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dy Grotesque Fit"/>
              </a:rPr>
              <a:t>Co-created by Serina Allison &amp; Jennifer Yager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53361" y="1898501"/>
            <a:ext cx="8664183" cy="380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u="sng">
                <a:solidFill>
                  <a:srgbClr val="5E17EB"/>
                </a:solidFill>
                <a:latin typeface="Body Grotesque Fit Bold"/>
                <a:hlinkClick r:id="rId12" tooltip="http://ntimages.weebly.com/photos.html"/>
              </a:rPr>
              <a:t>Number Talk Collections</a:t>
            </a:r>
            <a:r>
              <a:rPr lang="en-US" sz="3599">
                <a:solidFill>
                  <a:srgbClr val="5E17EB"/>
                </a:solidFill>
                <a:latin typeface="Body Grotesque Fit"/>
              </a:rPr>
              <a:t>- weebly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5E17EB"/>
              </a:solidFill>
              <a:latin typeface="Body Grotesque Fit"/>
            </a:endParaRPr>
          </a:p>
          <a:p>
            <a:pPr>
              <a:lnSpc>
                <a:spcPts val="5039"/>
              </a:lnSpc>
            </a:pPr>
            <a:r>
              <a:rPr lang="en-US" sz="3599" u="sng">
                <a:solidFill>
                  <a:srgbClr val="5E17EB"/>
                </a:solidFill>
                <a:latin typeface="Body Grotesque Fit Bold"/>
                <a:hlinkClick r:id="rId13" tooltip="https://kristenacosta.com/number-talk-images/"/>
              </a:rPr>
              <a:t>More Number Talk Collections</a:t>
            </a:r>
          </a:p>
          <a:p>
            <a:pPr>
              <a:lnSpc>
                <a:spcPts val="5039"/>
              </a:lnSpc>
            </a:pPr>
            <a:endParaRPr lang="en-US" sz="3599" u="sng">
              <a:solidFill>
                <a:srgbClr val="5E17EB"/>
              </a:solidFill>
              <a:latin typeface="Body Grotesque Fit Bold"/>
              <a:hlinkClick r:id="rId13" tooltip="https://kristenacosta.com/number-talk-images/"/>
            </a:endParaRPr>
          </a:p>
          <a:p>
            <a:pPr>
              <a:lnSpc>
                <a:spcPts val="5039"/>
              </a:lnSpc>
            </a:pPr>
            <a:r>
              <a:rPr lang="en-US" sz="3599" u="sng">
                <a:solidFill>
                  <a:srgbClr val="5E17EB"/>
                </a:solidFill>
                <a:latin typeface="Body Grotesque Fit Bold"/>
                <a:hlinkClick r:id="rId14" tooltip="https://youtu.be/7atw-3gRdFE?si=b3j90w-O8ThI8M_S"/>
              </a:rPr>
              <a:t>Richmond-SD38:</a:t>
            </a:r>
          </a:p>
          <a:p>
            <a:pPr>
              <a:lnSpc>
                <a:spcPts val="5039"/>
              </a:lnSpc>
            </a:pPr>
            <a:r>
              <a:rPr lang="en-US" sz="3599" u="sng">
                <a:solidFill>
                  <a:srgbClr val="5E17EB"/>
                </a:solidFill>
                <a:latin typeface="Body Grotesque Fit Bold"/>
                <a:hlinkClick r:id="rId14" tooltip="https://youtu.be/7atw-3gRdFE?si=b3j90w-O8ThI8M_S"/>
              </a:rPr>
              <a:t>Video Number Talk Images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1241">
            <a:off x="-10936320" y="303873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3" name="Freeform 3"/>
          <p:cNvSpPr/>
          <p:nvPr/>
        </p:nvSpPr>
        <p:spPr>
          <a:xfrm rot="588337">
            <a:off x="-5447929" y="4804708"/>
            <a:ext cx="12254994" cy="8684317"/>
          </a:xfrm>
          <a:custGeom>
            <a:avLst/>
            <a:gdLst/>
            <a:ahLst/>
            <a:cxnLst/>
            <a:rect l="l" t="t" r="r" b="b"/>
            <a:pathLst>
              <a:path w="12254994" h="8684317">
                <a:moveTo>
                  <a:pt x="0" y="0"/>
                </a:moveTo>
                <a:lnTo>
                  <a:pt x="12254993" y="0"/>
                </a:lnTo>
                <a:lnTo>
                  <a:pt x="12254993" y="8684317"/>
                </a:lnTo>
                <a:lnTo>
                  <a:pt x="0" y="8684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0678" r="-3730"/>
            </a:stretch>
          </a:blipFill>
        </p:spPr>
      </p:sp>
      <p:sp>
        <p:nvSpPr>
          <p:cNvPr id="4" name="Freeform 4"/>
          <p:cNvSpPr/>
          <p:nvPr/>
        </p:nvSpPr>
        <p:spPr>
          <a:xfrm rot="10711948">
            <a:off x="14521572" y="-229656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69265" y="100259"/>
            <a:ext cx="13844226" cy="2307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1"/>
              </a:lnSpc>
              <a:spcBef>
                <a:spcPct val="0"/>
              </a:spcBef>
            </a:pPr>
            <a:r>
              <a:rPr lang="en-US" sz="6272">
                <a:solidFill>
                  <a:srgbClr val="004AAD"/>
                </a:solidFill>
                <a:latin typeface="Arial Bold"/>
              </a:rPr>
              <a:t>Why implement high yield routines in my class today?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8132" y="1806654"/>
            <a:ext cx="13613338" cy="1015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endParaRPr/>
          </a:p>
          <a:p>
            <a:pPr marL="629075" lvl="1" indent="-314538">
              <a:lnSpc>
                <a:spcPts val="5099"/>
              </a:lnSpc>
              <a:buFont typeface="Arial"/>
              <a:buChar char="•"/>
            </a:pPr>
            <a:r>
              <a:rPr lang="en-US" sz="2913">
                <a:solidFill>
                  <a:srgbClr val="000000"/>
                </a:solidFill>
                <a:latin typeface="Century Gothic Paneuropean"/>
              </a:rPr>
              <a:t>Fosters community with a focus on many of the core competencies</a:t>
            </a:r>
          </a:p>
          <a:p>
            <a:pPr marL="629075" lvl="1" indent="-314538">
              <a:lnSpc>
                <a:spcPts val="5099"/>
              </a:lnSpc>
              <a:buFont typeface="Arial"/>
              <a:buChar char="•"/>
            </a:pPr>
            <a:r>
              <a:rPr lang="en-US" sz="2913">
                <a:solidFill>
                  <a:srgbClr val="000000"/>
                </a:solidFill>
                <a:latin typeface="Century Gothic Paneuropean"/>
              </a:rPr>
              <a:t>Honour’s student voice and learning from each other.</a:t>
            </a:r>
          </a:p>
          <a:p>
            <a:pPr marL="629075" lvl="1" indent="-314538">
              <a:lnSpc>
                <a:spcPts val="5099"/>
              </a:lnSpc>
              <a:buFont typeface="Arial"/>
              <a:buChar char="•"/>
            </a:pPr>
            <a:r>
              <a:rPr lang="en-US" sz="2913">
                <a:solidFill>
                  <a:srgbClr val="000000"/>
                </a:solidFill>
                <a:latin typeface="Century Gothic Paneuropean"/>
              </a:rPr>
              <a:t>Engages all students by providing an entry-point for all students </a:t>
            </a:r>
          </a:p>
          <a:p>
            <a:pPr>
              <a:lnSpc>
                <a:spcPts val="5099"/>
              </a:lnSpc>
            </a:pPr>
            <a:r>
              <a:rPr lang="en-US" sz="2913">
                <a:solidFill>
                  <a:srgbClr val="000000"/>
                </a:solidFill>
                <a:latin typeface="Century Gothic Paneuropean"/>
              </a:rPr>
              <a:t>      low floor-high ceiling.</a:t>
            </a:r>
          </a:p>
          <a:p>
            <a:pPr marL="629075" lvl="1" indent="-314538">
              <a:lnSpc>
                <a:spcPts val="5099"/>
              </a:lnSpc>
              <a:buFont typeface="Arial"/>
              <a:buChar char="•"/>
            </a:pPr>
            <a:r>
              <a:rPr lang="en-US" sz="2913">
                <a:solidFill>
                  <a:srgbClr val="000000"/>
                </a:solidFill>
                <a:latin typeface="Century Gothic Paneuropean"/>
              </a:rPr>
              <a:t>Provides an opportunity to build mathematical vocabulary, discourse and critical thinking.</a:t>
            </a:r>
          </a:p>
          <a:p>
            <a:pPr marL="629075" lvl="1" indent="-314538">
              <a:lnSpc>
                <a:spcPts val="5099"/>
              </a:lnSpc>
              <a:buFont typeface="Arial"/>
              <a:buChar char="•"/>
            </a:pPr>
            <a:r>
              <a:rPr lang="en-US" sz="2913">
                <a:solidFill>
                  <a:srgbClr val="000000"/>
                </a:solidFill>
                <a:latin typeface="Century Gothic Paneuropean"/>
              </a:rPr>
              <a:t>Focuses on the big ideas of mathematics.</a:t>
            </a:r>
          </a:p>
          <a:p>
            <a:pPr marL="629075" lvl="1" indent="-314538">
              <a:lnSpc>
                <a:spcPts val="5099"/>
              </a:lnSpc>
              <a:buFont typeface="Arial"/>
              <a:buChar char="•"/>
            </a:pPr>
            <a:r>
              <a:rPr lang="en-US" sz="2913">
                <a:solidFill>
                  <a:srgbClr val="000000"/>
                </a:solidFill>
                <a:latin typeface="Century Gothic Paneuropean"/>
              </a:rPr>
              <a:t>Gives students an opportunity to practice visualization.</a:t>
            </a:r>
          </a:p>
          <a:p>
            <a:pPr marL="629075" lvl="1" indent="-314538">
              <a:lnSpc>
                <a:spcPts val="5099"/>
              </a:lnSpc>
              <a:buFont typeface="Arial"/>
              <a:buChar char="•"/>
            </a:pPr>
            <a:r>
              <a:rPr lang="en-US" sz="2913">
                <a:solidFill>
                  <a:srgbClr val="000000"/>
                </a:solidFill>
                <a:latin typeface="Century Gothic Paneuropean"/>
              </a:rPr>
              <a:t>Builds mental math strategies leading to confidence and greater computational fluency.</a:t>
            </a:r>
          </a:p>
          <a:p>
            <a:pPr marL="629075" lvl="1" indent="-314538">
              <a:lnSpc>
                <a:spcPts val="5099"/>
              </a:lnSpc>
              <a:buFont typeface="Arial"/>
              <a:buChar char="•"/>
            </a:pPr>
            <a:r>
              <a:rPr lang="en-US" sz="2913">
                <a:solidFill>
                  <a:srgbClr val="000000"/>
                </a:solidFill>
                <a:latin typeface="Century Gothic Paneuropean"/>
              </a:rPr>
              <a:t>They are short, quick and impactful on student learning.</a:t>
            </a:r>
          </a:p>
          <a:p>
            <a:pPr>
              <a:lnSpc>
                <a:spcPts val="5099"/>
              </a:lnSpc>
            </a:pPr>
            <a:endParaRPr lang="en-US" sz="2913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5099"/>
              </a:lnSpc>
            </a:pPr>
            <a:endParaRPr lang="en-US" sz="2913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5099"/>
              </a:lnSpc>
            </a:pPr>
            <a:endParaRPr lang="en-US" sz="2913">
              <a:solidFill>
                <a:srgbClr val="000000"/>
              </a:solidFill>
              <a:latin typeface="Century Gothic Paneuropean"/>
            </a:endParaRPr>
          </a:p>
          <a:p>
            <a:pPr algn="ctr">
              <a:lnSpc>
                <a:spcPts val="5099"/>
              </a:lnSpc>
            </a:pPr>
            <a:endParaRPr lang="en-US" sz="2913">
              <a:solidFill>
                <a:srgbClr val="000000"/>
              </a:solidFill>
              <a:latin typeface="Century Gothic Paneurope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2291" y="9822013"/>
            <a:ext cx="506923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289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Bold</vt:lpstr>
      <vt:lpstr>Ashley Crawford</vt:lpstr>
      <vt:lpstr>Ashley Crawford Bold</vt:lpstr>
      <vt:lpstr>Body Grotesque Fit</vt:lpstr>
      <vt:lpstr>Body Grotesque Fit Bold</vt:lpstr>
      <vt:lpstr>Calibri</vt:lpstr>
      <vt:lpstr>Century Gothic Paneuropean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Yield Routine #3-Number Talk Images</dc:title>
  <dc:creator>Serina Allison</dc:creator>
  <cp:lastModifiedBy>Serina Allison</cp:lastModifiedBy>
  <cp:revision>1</cp:revision>
  <dcterms:created xsi:type="dcterms:W3CDTF">2006-08-16T00:00:00Z</dcterms:created>
  <dcterms:modified xsi:type="dcterms:W3CDTF">2024-01-22T21:32:13Z</dcterms:modified>
  <dc:identifier>DAF6pedFvbI</dc:identifier>
</cp:coreProperties>
</file>