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8288000" cy="10287000"/>
  <p:notesSz cx="6858000" cy="9144000"/>
  <p:embeddedFontLst>
    <p:embeddedFont>
      <p:font typeface="Arial" panose="020B0604020202020204" pitchFamily="34" charset="0"/>
      <p:regular r:id="rId8"/>
    </p:embeddedFont>
    <p:embeddedFont>
      <p:font typeface="Arial Bold" panose="020B0704020202020204" pitchFamily="34" charset="0"/>
      <p:regular r:id="rId9"/>
      <p:bold r:id="rId10"/>
    </p:embeddedFont>
    <p:embeddedFont>
      <p:font typeface="Ashley Crawford" panose="020B0604020202020204" charset="0"/>
      <p:regular r:id="rId11"/>
    </p:embeddedFont>
    <p:embeddedFont>
      <p:font typeface="Ashley Crawford Bold" panose="020B0604020202020204" charset="0"/>
      <p:regular r:id="rId12"/>
    </p:embeddedFont>
    <p:embeddedFont>
      <p:font typeface="Body Grotesque Fit" panose="020B0604020202020204" charset="0"/>
      <p:regular r:id="rId13"/>
    </p:embeddedFont>
    <p:embeddedFont>
      <p:font typeface="Body Grotesque Fit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 Paneuropea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155CF-629F-4F25-A5C7-80F440760129}" v="1" dt="2024-01-15T22:31:12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0" y="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ina Allison" userId="6005f913-2119-43ba-a5d4-3db0a1d134d9" providerId="ADAL" clId="{03E155CF-629F-4F25-A5C7-80F440760129}"/>
    <pc:docChg chg="custSel addSld modSld sldOrd">
      <pc:chgData name="Serina Allison" userId="6005f913-2119-43ba-a5d4-3db0a1d134d9" providerId="ADAL" clId="{03E155CF-629F-4F25-A5C7-80F440760129}" dt="2024-01-15T22:38:54.547" v="12"/>
      <pc:docMkLst>
        <pc:docMk/>
      </pc:docMkLst>
      <pc:sldChg chg="delSp mod">
        <pc:chgData name="Serina Allison" userId="6005f913-2119-43ba-a5d4-3db0a1d134d9" providerId="ADAL" clId="{03E155CF-629F-4F25-A5C7-80F440760129}" dt="2024-01-15T22:38:45.783" v="10" actId="478"/>
        <pc:sldMkLst>
          <pc:docMk/>
          <pc:sldMk cId="0" sldId="258"/>
        </pc:sldMkLst>
        <pc:spChg chg="del">
          <ac:chgData name="Serina Allison" userId="6005f913-2119-43ba-a5d4-3db0a1d134d9" providerId="ADAL" clId="{03E155CF-629F-4F25-A5C7-80F440760129}" dt="2024-01-15T22:38:45.783" v="10" actId="478"/>
          <ac:spMkLst>
            <pc:docMk/>
            <pc:sldMk cId="0" sldId="258"/>
            <ac:spMk id="9" creationId="{00000000-0000-0000-0000-000000000000}"/>
          </ac:spMkLst>
        </pc:spChg>
        <pc:spChg chg="del">
          <ac:chgData name="Serina Allison" userId="6005f913-2119-43ba-a5d4-3db0a1d134d9" providerId="ADAL" clId="{03E155CF-629F-4F25-A5C7-80F440760129}" dt="2024-01-15T22:38:42.539" v="9" actId="478"/>
          <ac:spMkLst>
            <pc:docMk/>
            <pc:sldMk cId="0" sldId="258"/>
            <ac:spMk id="14" creationId="{00000000-0000-0000-0000-000000000000}"/>
          </ac:spMkLst>
        </pc:spChg>
      </pc:sldChg>
      <pc:sldChg chg="addSp modSp new mod setBg">
        <pc:chgData name="Serina Allison" userId="6005f913-2119-43ba-a5d4-3db0a1d134d9" providerId="ADAL" clId="{03E155CF-629F-4F25-A5C7-80F440760129}" dt="2024-01-15T22:31:22.648" v="7" actId="962"/>
        <pc:sldMkLst>
          <pc:docMk/>
          <pc:sldMk cId="757097298" sldId="260"/>
        </pc:sldMkLst>
        <pc:spChg chg="add">
          <ac:chgData name="Serina Allison" userId="6005f913-2119-43ba-a5d4-3db0a1d134d9" providerId="ADAL" clId="{03E155CF-629F-4F25-A5C7-80F440760129}" dt="2024-01-15T22:31:18.681" v="5" actId="26606"/>
          <ac:spMkLst>
            <pc:docMk/>
            <pc:sldMk cId="757097298" sldId="260"/>
            <ac:spMk id="8" creationId="{42A4FC2C-047E-45A5-965D-8E1E3BF09BC6}"/>
          </ac:spMkLst>
        </pc:spChg>
        <pc:picChg chg="add mod">
          <ac:chgData name="Serina Allison" userId="6005f913-2119-43ba-a5d4-3db0a1d134d9" providerId="ADAL" clId="{03E155CF-629F-4F25-A5C7-80F440760129}" dt="2024-01-15T22:31:22.648" v="7" actId="962"/>
          <ac:picMkLst>
            <pc:docMk/>
            <pc:sldMk cId="757097298" sldId="260"/>
            <ac:picMk id="3" creationId="{C62A9B19-1CDF-E3DC-562A-FF665801057C}"/>
          </ac:picMkLst>
        </pc:picChg>
      </pc:sldChg>
      <pc:sldChg chg="add ord">
        <pc:chgData name="Serina Allison" userId="6005f913-2119-43ba-a5d4-3db0a1d134d9" providerId="ADAL" clId="{03E155CF-629F-4F25-A5C7-80F440760129}" dt="2024-01-15T22:38:54.547" v="12"/>
        <pc:sldMkLst>
          <pc:docMk/>
          <pc:sldMk cId="274070523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sites.google.com/henrico.k12.va.us/hcps-elementary-math-routines/types-of-routines/which-one-doesnt-belong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wodb.c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hyperlink" Target="https://www.youtube.com/watch?v=O9NzuW8vgmQ&amp;list=PLwD5gaAZPrjYCP4AETsSw88PAZ7XXkXsF&amp;index=1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7543" y="4169858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 rot="-341241">
            <a:off x="-5393544" y="313764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 rot="588337">
            <a:off x="-6158083" y="4829611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0" y="-9834"/>
            <a:ext cx="2579745" cy="1827319"/>
          </a:xfrm>
          <a:custGeom>
            <a:avLst/>
            <a:gdLst/>
            <a:ahLst/>
            <a:cxnLst/>
            <a:rect l="l" t="t" r="r" b="b"/>
            <a:pathLst>
              <a:path w="2579745" h="1827319">
                <a:moveTo>
                  <a:pt x="0" y="0"/>
                </a:moveTo>
                <a:lnTo>
                  <a:pt x="2579745" y="0"/>
                </a:lnTo>
                <a:lnTo>
                  <a:pt x="2579745" y="1827319"/>
                </a:lnTo>
                <a:lnTo>
                  <a:pt x="0" y="1827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TextBox 9"/>
          <p:cNvSpPr txBox="1"/>
          <p:nvPr/>
        </p:nvSpPr>
        <p:spPr>
          <a:xfrm>
            <a:off x="2964591" y="2448858"/>
            <a:ext cx="13381799" cy="396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89"/>
              </a:lnSpc>
              <a:spcBef>
                <a:spcPct val="0"/>
              </a:spcBef>
            </a:pPr>
            <a:r>
              <a:rPr lang="en-US" sz="20206">
                <a:solidFill>
                  <a:srgbClr val="000000"/>
                </a:solidFill>
                <a:latin typeface="Ashley Crawford Bold"/>
              </a:rPr>
              <a:t>M³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95664" y="1569835"/>
            <a:ext cx="14121879" cy="124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57"/>
              </a:lnSpc>
              <a:spcBef>
                <a:spcPct val="0"/>
              </a:spcBef>
            </a:pPr>
            <a:r>
              <a:rPr lang="en-US" sz="6541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813543" y="67388"/>
            <a:ext cx="2515920" cy="2506485"/>
          </a:xfrm>
          <a:custGeom>
            <a:avLst/>
            <a:gdLst/>
            <a:ahLst/>
            <a:cxnLst/>
            <a:rect l="l" t="t" r="r" b="b"/>
            <a:pathLst>
              <a:path w="2515920" h="2506485">
                <a:moveTo>
                  <a:pt x="0" y="0"/>
                </a:moveTo>
                <a:lnTo>
                  <a:pt x="2515920" y="0"/>
                </a:lnTo>
                <a:lnTo>
                  <a:pt x="2515920" y="2506485"/>
                </a:lnTo>
                <a:lnTo>
                  <a:pt x="0" y="25064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Freeform 12"/>
          <p:cNvSpPr/>
          <p:nvPr/>
        </p:nvSpPr>
        <p:spPr>
          <a:xfrm>
            <a:off x="810075" y="7348691"/>
            <a:ext cx="3329913" cy="2543221"/>
          </a:xfrm>
          <a:custGeom>
            <a:avLst/>
            <a:gdLst/>
            <a:ahLst/>
            <a:cxnLst/>
            <a:rect l="l" t="t" r="r" b="b"/>
            <a:pathLst>
              <a:path w="3329913" h="2543221">
                <a:moveTo>
                  <a:pt x="0" y="0"/>
                </a:moveTo>
                <a:lnTo>
                  <a:pt x="3329913" y="0"/>
                </a:lnTo>
                <a:lnTo>
                  <a:pt x="3329913" y="2543221"/>
                </a:lnTo>
                <a:lnTo>
                  <a:pt x="0" y="2543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3" name="TextBox 13"/>
          <p:cNvSpPr txBox="1"/>
          <p:nvPr/>
        </p:nvSpPr>
        <p:spPr>
          <a:xfrm>
            <a:off x="4663863" y="6025519"/>
            <a:ext cx="9220705" cy="240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High Yield Math Routines to support, 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flexible thinking, fluency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&amp;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 build strong mathematical communities</a:t>
            </a:r>
          </a:p>
          <a:p>
            <a:pPr algn="ctr">
              <a:lnSpc>
                <a:spcPts val="3881"/>
              </a:lnSpc>
              <a:spcBef>
                <a:spcPct val="0"/>
              </a:spcBef>
            </a:pPr>
            <a:endParaRPr lang="en-US" sz="2772">
              <a:solidFill>
                <a:srgbClr val="000000"/>
              </a:solidFill>
              <a:latin typeface="Century Gothic Paneurope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7543" y="4169858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 rot="-341241">
            <a:off x="-5393544" y="313764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 rot="588337">
            <a:off x="-6158083" y="4829611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15736269" y="8852638"/>
            <a:ext cx="1145398" cy="811324"/>
          </a:xfrm>
          <a:custGeom>
            <a:avLst/>
            <a:gdLst/>
            <a:ahLst/>
            <a:cxnLst/>
            <a:rect l="l" t="t" r="r" b="b"/>
            <a:pathLst>
              <a:path w="1145398" h="811324">
                <a:moveTo>
                  <a:pt x="0" y="0"/>
                </a:moveTo>
                <a:lnTo>
                  <a:pt x="1145398" y="0"/>
                </a:lnTo>
                <a:lnTo>
                  <a:pt x="1145398" y="811324"/>
                </a:lnTo>
                <a:lnTo>
                  <a:pt x="0" y="811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TextBox 9"/>
          <p:cNvSpPr txBox="1"/>
          <p:nvPr/>
        </p:nvSpPr>
        <p:spPr>
          <a:xfrm>
            <a:off x="14399446" y="9793438"/>
            <a:ext cx="6665013" cy="35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1839">
                <a:solidFill>
                  <a:srgbClr val="000000"/>
                </a:solidFill>
                <a:latin typeface="Ashley Crawford Bold"/>
              </a:rPr>
              <a:t>M³</a:t>
            </a:r>
            <a:r>
              <a:rPr lang="en-US" sz="1839">
                <a:solidFill>
                  <a:srgbClr val="004AAD"/>
                </a:solidFill>
                <a:latin typeface="Ashley Crawford Bold"/>
              </a:rPr>
              <a:t> </a:t>
            </a:r>
            <a:r>
              <a:rPr lang="en-US" sz="1839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3407" y="790575"/>
            <a:ext cx="11597432" cy="1193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81"/>
              </a:lnSpc>
              <a:spcBef>
                <a:spcPct val="0"/>
              </a:spcBef>
            </a:pPr>
            <a:r>
              <a:rPr lang="en-US" sz="6272">
                <a:solidFill>
                  <a:srgbClr val="004AAD"/>
                </a:solidFill>
                <a:latin typeface="Arial Bold"/>
              </a:rPr>
              <a:t>High Yield Numeracy Routines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03006" y="1344326"/>
            <a:ext cx="14778661" cy="873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7"/>
              </a:lnSpc>
            </a:pPr>
            <a:endParaRPr/>
          </a:p>
          <a:p>
            <a:pPr>
              <a:lnSpc>
                <a:spcPts val="5377"/>
              </a:lnSpc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•  5-15 minute classroom routine</a:t>
            </a:r>
          </a:p>
          <a:p>
            <a:pPr>
              <a:lnSpc>
                <a:spcPts val="5377"/>
              </a:lnSpc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•  Focused on thinking, learning and communication</a:t>
            </a:r>
          </a:p>
          <a:p>
            <a:pPr>
              <a:lnSpc>
                <a:spcPts val="5377"/>
              </a:lnSpc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•  Developing mental math strategies and computational fluency that      builds from understanding number relationships</a:t>
            </a:r>
          </a:p>
          <a:p>
            <a:pPr>
              <a:lnSpc>
                <a:spcPts val="5377"/>
              </a:lnSpc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•  Teacher as facilitator and recorder</a:t>
            </a:r>
          </a:p>
          <a:p>
            <a:pPr>
              <a:lnSpc>
                <a:spcPts val="5377"/>
              </a:lnSpc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•  Mathematical discourse and justification of solutions and strategies</a:t>
            </a:r>
          </a:p>
          <a:p>
            <a:pPr marL="663374" lvl="1" indent="-331687">
              <a:lnSpc>
                <a:spcPts val="5377"/>
              </a:lnSpc>
              <a:buFont typeface="Arial"/>
              <a:buChar char="•"/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A foundation to building a strong and safe mathematical community with our learners.</a:t>
            </a:r>
          </a:p>
          <a:p>
            <a:pPr>
              <a:lnSpc>
                <a:spcPts val="5377"/>
              </a:lnSpc>
            </a:pPr>
            <a:endParaRPr lang="en-US" sz="3072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5377"/>
              </a:lnSpc>
            </a:pPr>
            <a:endParaRPr lang="en-US" sz="3072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5377"/>
              </a:lnSpc>
            </a:pPr>
            <a:endParaRPr lang="en-US" sz="3072">
              <a:solidFill>
                <a:srgbClr val="000000"/>
              </a:solidFill>
              <a:latin typeface="Century Gothic Paneuropean"/>
            </a:endParaRPr>
          </a:p>
          <a:p>
            <a:pPr algn="ctr">
              <a:lnSpc>
                <a:spcPts val="5377"/>
              </a:lnSpc>
            </a:pPr>
            <a:endParaRPr lang="en-US" sz="3072">
              <a:solidFill>
                <a:srgbClr val="000000"/>
              </a:solidFill>
              <a:latin typeface="Century Gothic Paneurope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2291" y="9822013"/>
            <a:ext cx="506923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dy Grotesque Fit"/>
              </a:rPr>
              <a:t>Co created by Jennifer Yager &amp; Serina Allison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7543" y="4169858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 rot="-341241">
            <a:off x="-5393544" y="313764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 rot="588337">
            <a:off x="-6158083" y="4829611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15736269" y="8852638"/>
            <a:ext cx="1145398" cy="811324"/>
          </a:xfrm>
          <a:custGeom>
            <a:avLst/>
            <a:gdLst/>
            <a:ahLst/>
            <a:cxnLst/>
            <a:rect l="l" t="t" r="r" b="b"/>
            <a:pathLst>
              <a:path w="1145398" h="811324">
                <a:moveTo>
                  <a:pt x="0" y="0"/>
                </a:moveTo>
                <a:lnTo>
                  <a:pt x="1145398" y="0"/>
                </a:lnTo>
                <a:lnTo>
                  <a:pt x="1145398" y="811324"/>
                </a:lnTo>
                <a:lnTo>
                  <a:pt x="0" y="811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>
            <a:off x="11256031" y="1764150"/>
            <a:ext cx="6859212" cy="6516616"/>
          </a:xfrm>
          <a:custGeom>
            <a:avLst/>
            <a:gdLst/>
            <a:ahLst/>
            <a:cxnLst/>
            <a:rect l="l" t="t" r="r" b="b"/>
            <a:pathLst>
              <a:path w="6859212" h="6516616">
                <a:moveTo>
                  <a:pt x="0" y="0"/>
                </a:moveTo>
                <a:lnTo>
                  <a:pt x="6859212" y="0"/>
                </a:lnTo>
                <a:lnTo>
                  <a:pt x="6859212" y="6516616"/>
                </a:lnTo>
                <a:lnTo>
                  <a:pt x="0" y="65166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TextBox 11"/>
          <p:cNvSpPr txBox="1"/>
          <p:nvPr/>
        </p:nvSpPr>
        <p:spPr>
          <a:xfrm>
            <a:off x="903142" y="2678730"/>
            <a:ext cx="13205697" cy="47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2"/>
              </a:lnSpc>
            </a:pPr>
            <a:r>
              <a:rPr lang="en-US" sz="3572">
                <a:solidFill>
                  <a:srgbClr val="000000"/>
                </a:solidFill>
                <a:latin typeface="Century Gothic Paneuropean"/>
              </a:rPr>
              <a:t>Can you find a reason for each one? </a:t>
            </a:r>
          </a:p>
          <a:p>
            <a:pPr>
              <a:lnSpc>
                <a:spcPts val="6252"/>
              </a:lnSpc>
            </a:pPr>
            <a:endParaRPr lang="en-US" sz="3572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6252"/>
              </a:lnSpc>
            </a:pPr>
            <a:r>
              <a:rPr lang="en-US" sz="3572">
                <a:solidFill>
                  <a:srgbClr val="000000"/>
                </a:solidFill>
                <a:latin typeface="Century Gothic Paneuropean"/>
              </a:rPr>
              <a:t>Can you find more than one reason for each?</a:t>
            </a:r>
          </a:p>
          <a:p>
            <a:pPr>
              <a:lnSpc>
                <a:spcPts val="6252"/>
              </a:lnSpc>
            </a:pPr>
            <a:endParaRPr lang="en-US" sz="3572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7695"/>
              </a:lnSpc>
            </a:pPr>
            <a:endParaRPr lang="en-US" sz="3572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4581"/>
              </a:lnSpc>
              <a:spcBef>
                <a:spcPct val="0"/>
              </a:spcBef>
            </a:pPr>
            <a:endParaRPr lang="en-US" sz="3572">
              <a:solidFill>
                <a:srgbClr val="000000"/>
              </a:solidFill>
              <a:latin typeface="Century Gothic Paneurope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399446" y="9793438"/>
            <a:ext cx="6665013" cy="35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1839">
                <a:solidFill>
                  <a:srgbClr val="000000"/>
                </a:solidFill>
                <a:latin typeface="Ashley Crawford Bold"/>
              </a:rPr>
              <a:t>M³</a:t>
            </a:r>
            <a:r>
              <a:rPr lang="en-US" sz="1839">
                <a:solidFill>
                  <a:srgbClr val="004AAD"/>
                </a:solidFill>
                <a:latin typeface="Ashley Crawford Bold"/>
              </a:rPr>
              <a:t> </a:t>
            </a:r>
            <a:r>
              <a:rPr lang="en-US" sz="1839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44960" y="-54006"/>
            <a:ext cx="6810524" cy="192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81"/>
              </a:lnSpc>
            </a:pPr>
            <a:r>
              <a:rPr lang="en-US" sz="6272">
                <a:solidFill>
                  <a:srgbClr val="004AAD"/>
                </a:solidFill>
                <a:latin typeface="Arial Bold"/>
              </a:rPr>
              <a:t>WODB </a:t>
            </a:r>
          </a:p>
          <a:p>
            <a:pPr algn="ctr">
              <a:lnSpc>
                <a:spcPts val="5561"/>
              </a:lnSpc>
              <a:spcBef>
                <a:spcPct val="0"/>
              </a:spcBef>
            </a:pPr>
            <a:r>
              <a:rPr lang="en-US" sz="3972">
                <a:solidFill>
                  <a:srgbClr val="004AAD"/>
                </a:solidFill>
                <a:latin typeface="Arial Bold"/>
              </a:rPr>
              <a:t>(Which One Doesn’t Belong)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pointing at a screen">
            <a:extLst>
              <a:ext uri="{FF2B5EF4-FFF2-40B4-BE49-F238E27FC236}">
                <a16:creationId xmlns:a16="http://schemas.microsoft.com/office/drawing/2014/main" id="{C62A9B19-1CDF-E3DC-562A-FF6658010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" b="8957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9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7543" y="4169858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 rot="-341241">
            <a:off x="-5393544" y="313764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 rot="588337">
            <a:off x="-6158083" y="4829611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15736269" y="8852638"/>
            <a:ext cx="1145398" cy="811324"/>
          </a:xfrm>
          <a:custGeom>
            <a:avLst/>
            <a:gdLst/>
            <a:ahLst/>
            <a:cxnLst/>
            <a:rect l="l" t="t" r="r" b="b"/>
            <a:pathLst>
              <a:path w="1145398" h="811324">
                <a:moveTo>
                  <a:pt x="0" y="0"/>
                </a:moveTo>
                <a:lnTo>
                  <a:pt x="1145398" y="0"/>
                </a:lnTo>
                <a:lnTo>
                  <a:pt x="1145398" y="811324"/>
                </a:lnTo>
                <a:lnTo>
                  <a:pt x="0" y="811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0" y="8555707"/>
            <a:ext cx="7315200" cy="1591056"/>
          </a:xfrm>
          <a:custGeom>
            <a:avLst/>
            <a:gdLst/>
            <a:ahLst/>
            <a:cxnLst/>
            <a:rect l="l" t="t" r="r" b="b"/>
            <a:pathLst>
              <a:path w="7315200" h="1591056">
                <a:moveTo>
                  <a:pt x="0" y="0"/>
                </a:moveTo>
                <a:lnTo>
                  <a:pt x="7315200" y="0"/>
                </a:lnTo>
                <a:lnTo>
                  <a:pt x="7315200" y="1591056"/>
                </a:lnTo>
                <a:lnTo>
                  <a:pt x="0" y="15910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>
            <a:off x="11256031" y="1764150"/>
            <a:ext cx="6859212" cy="6516616"/>
          </a:xfrm>
          <a:custGeom>
            <a:avLst/>
            <a:gdLst/>
            <a:ahLst/>
            <a:cxnLst/>
            <a:rect l="l" t="t" r="r" b="b"/>
            <a:pathLst>
              <a:path w="6859212" h="6516616">
                <a:moveTo>
                  <a:pt x="0" y="0"/>
                </a:moveTo>
                <a:lnTo>
                  <a:pt x="6859212" y="0"/>
                </a:lnTo>
                <a:lnTo>
                  <a:pt x="6859212" y="6516616"/>
                </a:lnTo>
                <a:lnTo>
                  <a:pt x="0" y="6516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TextBox 11"/>
          <p:cNvSpPr txBox="1"/>
          <p:nvPr/>
        </p:nvSpPr>
        <p:spPr>
          <a:xfrm>
            <a:off x="903142" y="2678730"/>
            <a:ext cx="13205697" cy="47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2"/>
              </a:lnSpc>
            </a:pPr>
            <a:r>
              <a:rPr lang="en-US" sz="3572">
                <a:solidFill>
                  <a:srgbClr val="000000"/>
                </a:solidFill>
                <a:latin typeface="Century Gothic Paneuropean"/>
              </a:rPr>
              <a:t>Can you find a reason for each one? </a:t>
            </a:r>
          </a:p>
          <a:p>
            <a:pPr>
              <a:lnSpc>
                <a:spcPts val="6252"/>
              </a:lnSpc>
            </a:pPr>
            <a:endParaRPr lang="en-US" sz="3572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6252"/>
              </a:lnSpc>
            </a:pPr>
            <a:r>
              <a:rPr lang="en-US" sz="3572">
                <a:solidFill>
                  <a:srgbClr val="000000"/>
                </a:solidFill>
                <a:latin typeface="Century Gothic Paneuropean"/>
              </a:rPr>
              <a:t>Can you find more than one reason for each?</a:t>
            </a:r>
          </a:p>
          <a:p>
            <a:pPr>
              <a:lnSpc>
                <a:spcPts val="6252"/>
              </a:lnSpc>
            </a:pPr>
            <a:endParaRPr lang="en-US" sz="3572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7695"/>
              </a:lnSpc>
            </a:pPr>
            <a:endParaRPr lang="en-US" sz="3572">
              <a:solidFill>
                <a:srgbClr val="000000"/>
              </a:solidFill>
              <a:latin typeface="Century Gothic Paneuropean"/>
            </a:endParaRPr>
          </a:p>
          <a:p>
            <a:pPr>
              <a:lnSpc>
                <a:spcPts val="4581"/>
              </a:lnSpc>
              <a:spcBef>
                <a:spcPct val="0"/>
              </a:spcBef>
            </a:pPr>
            <a:endParaRPr lang="en-US" sz="3572">
              <a:solidFill>
                <a:srgbClr val="000000"/>
              </a:solidFill>
              <a:latin typeface="Century Gothic Paneurope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399446" y="9793438"/>
            <a:ext cx="6665013" cy="35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1839">
                <a:solidFill>
                  <a:srgbClr val="000000"/>
                </a:solidFill>
                <a:latin typeface="Ashley Crawford Bold"/>
              </a:rPr>
              <a:t>M³</a:t>
            </a:r>
            <a:r>
              <a:rPr lang="en-US" sz="1839">
                <a:solidFill>
                  <a:srgbClr val="004AAD"/>
                </a:solidFill>
                <a:latin typeface="Ashley Crawford Bold"/>
              </a:rPr>
              <a:t> </a:t>
            </a:r>
            <a:r>
              <a:rPr lang="en-US" sz="1839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44960" y="-54006"/>
            <a:ext cx="6810524" cy="192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81"/>
              </a:lnSpc>
            </a:pPr>
            <a:r>
              <a:rPr lang="en-US" sz="6272">
                <a:solidFill>
                  <a:srgbClr val="004AAD"/>
                </a:solidFill>
                <a:latin typeface="Arial Bold"/>
              </a:rPr>
              <a:t>WODB </a:t>
            </a:r>
          </a:p>
          <a:p>
            <a:pPr algn="ctr">
              <a:lnSpc>
                <a:spcPts val="5561"/>
              </a:lnSpc>
              <a:spcBef>
                <a:spcPct val="0"/>
              </a:spcBef>
            </a:pPr>
            <a:r>
              <a:rPr lang="en-US" sz="3972">
                <a:solidFill>
                  <a:srgbClr val="004AAD"/>
                </a:solidFill>
                <a:latin typeface="Arial Bold"/>
              </a:rPr>
              <a:t>(Which One Doesn’t Belong)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2433" y="8609330"/>
            <a:ext cx="6885112" cy="167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u="sng" dirty="0">
                <a:solidFill>
                  <a:srgbClr val="5271FF"/>
                </a:solidFill>
                <a:latin typeface="Body Grotesque Fit Bold"/>
                <a:hlinkClick r:id="rId12" tooltip="https://wodb.ca/"/>
              </a:rPr>
              <a:t>WODB website</a:t>
            </a:r>
          </a:p>
          <a:p>
            <a:pPr>
              <a:lnSpc>
                <a:spcPts val="3639"/>
              </a:lnSpc>
            </a:pPr>
            <a:r>
              <a:rPr lang="en-US" sz="2599" u="sng" dirty="0">
                <a:solidFill>
                  <a:srgbClr val="5271FF"/>
                </a:solidFill>
                <a:latin typeface="Body Grotesque Fit Bold"/>
                <a:hlinkClick r:id="rId13" tooltip="https://sites.google.com/henrico.k12.va.us/hcps-elementary-math-routines/types-of-routines/which-one-doesnt-belong"/>
              </a:rPr>
              <a:t>How to and examples (K, 2, 4) for WODB</a:t>
            </a:r>
          </a:p>
          <a:p>
            <a:pPr>
              <a:lnSpc>
                <a:spcPts val="3639"/>
              </a:lnSpc>
            </a:pPr>
            <a:r>
              <a:rPr lang="en-US" sz="2599" u="sng" dirty="0">
                <a:solidFill>
                  <a:srgbClr val="5271FF"/>
                </a:solidFill>
                <a:latin typeface="Body Grotesque Fit Bold"/>
                <a:hlinkClick r:id="rId14" tooltip="https://www.youtube.com/watch?v=O9NzuW8vgmQ&amp;list=PLwD5gaAZPrjYCP4AETsSw88PAZ7XXkXsF&amp;index=10"/>
              </a:rPr>
              <a:t>Richmond SD38- Video- WODB</a:t>
            </a:r>
          </a:p>
          <a:p>
            <a:pPr algn="ctr">
              <a:lnSpc>
                <a:spcPts val="2520"/>
              </a:lnSpc>
            </a:pPr>
            <a:endParaRPr lang="en-US" sz="2599" u="sng" dirty="0">
              <a:solidFill>
                <a:srgbClr val="5271FF"/>
              </a:solidFill>
              <a:latin typeface="Body Grotesque Fit Bold"/>
              <a:hlinkClick r:id="rId14" tooltip="https://www.youtube.com/watch?v=O9NzuW8vgmQ&amp;list=PLwD5gaAZPrjYCP4AETsSw88PAZ7XXkXsF&amp;index=10"/>
            </a:endParaRPr>
          </a:p>
        </p:txBody>
      </p:sp>
    </p:spTree>
    <p:extLst>
      <p:ext uri="{BB962C8B-B14F-4D97-AF65-F5344CB8AC3E}">
        <p14:creationId xmlns:p14="http://schemas.microsoft.com/office/powerpoint/2010/main" val="27407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7543" y="4169858"/>
            <a:ext cx="12639279" cy="9102218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 rot="-341241">
            <a:off x="-5393544" y="3137648"/>
            <a:ext cx="12593372" cy="9679254"/>
          </a:xfrm>
          <a:custGeom>
            <a:avLst/>
            <a:gdLst/>
            <a:ahLst/>
            <a:cxnLst/>
            <a:rect l="l" t="t" r="r" b="b"/>
            <a:pathLst>
              <a:path w="12593372" h="9679254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573" r="-36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 rot="588337">
            <a:off x="-6158083" y="4829611"/>
            <a:ext cx="12184710" cy="8634511"/>
          </a:xfrm>
          <a:custGeom>
            <a:avLst/>
            <a:gdLst/>
            <a:ahLst/>
            <a:cxnLst/>
            <a:rect l="l" t="t" r="r" b="b"/>
            <a:pathLst>
              <a:path w="12184710" h="8634511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0678" r="-373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10711948">
            <a:off x="9416629" y="-3351043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 rot="10711948">
            <a:off x="8885282" y="-409473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 rot="10711948">
            <a:off x="9797904" y="-4118116"/>
            <a:ext cx="12639279" cy="11283429"/>
          </a:xfrm>
          <a:custGeom>
            <a:avLst/>
            <a:gdLst/>
            <a:ahLst/>
            <a:cxnLst/>
            <a:rect l="l" t="t" r="r" b="b"/>
            <a:pathLst>
              <a:path w="12639279" h="1128342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14412689" y="6576190"/>
            <a:ext cx="3826269" cy="3710810"/>
          </a:xfrm>
          <a:custGeom>
            <a:avLst/>
            <a:gdLst/>
            <a:ahLst/>
            <a:cxnLst/>
            <a:rect l="l" t="t" r="r" b="b"/>
            <a:pathLst>
              <a:path w="3826269" h="3710810">
                <a:moveTo>
                  <a:pt x="0" y="0"/>
                </a:moveTo>
                <a:lnTo>
                  <a:pt x="3826269" y="0"/>
                </a:lnTo>
                <a:lnTo>
                  <a:pt x="3826269" y="3710810"/>
                </a:lnTo>
                <a:lnTo>
                  <a:pt x="0" y="3710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0" y="-9834"/>
            <a:ext cx="2290797" cy="1622648"/>
          </a:xfrm>
          <a:custGeom>
            <a:avLst/>
            <a:gdLst/>
            <a:ahLst/>
            <a:cxnLst/>
            <a:rect l="l" t="t" r="r" b="b"/>
            <a:pathLst>
              <a:path w="2290797" h="1622648">
                <a:moveTo>
                  <a:pt x="0" y="0"/>
                </a:moveTo>
                <a:lnTo>
                  <a:pt x="2290797" y="0"/>
                </a:lnTo>
                <a:lnTo>
                  <a:pt x="2290797" y="1622647"/>
                </a:lnTo>
                <a:lnTo>
                  <a:pt x="0" y="1622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2964591" y="2448858"/>
            <a:ext cx="13381799" cy="396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89"/>
              </a:lnSpc>
              <a:spcBef>
                <a:spcPct val="0"/>
              </a:spcBef>
            </a:pPr>
            <a:r>
              <a:rPr lang="en-US" sz="20206">
                <a:solidFill>
                  <a:srgbClr val="000000"/>
                </a:solidFill>
                <a:latin typeface="Ashley Crawford Bold"/>
              </a:rPr>
              <a:t>M³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95664" y="1569835"/>
            <a:ext cx="14121879" cy="124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57"/>
              </a:lnSpc>
              <a:spcBef>
                <a:spcPct val="0"/>
              </a:spcBef>
            </a:pPr>
            <a:r>
              <a:rPr lang="en-US" sz="6541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50901" y="6364728"/>
            <a:ext cx="6586198" cy="462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1"/>
              </a:lnSpc>
              <a:spcBef>
                <a:spcPct val="0"/>
              </a:spcBef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serina.allison@sd71.bc.ca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185</Words>
  <Application>Microsoft Office PowerPoint</Application>
  <PresentationFormat>Custom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Ashley Crawford Bold</vt:lpstr>
      <vt:lpstr>Ashley Crawford</vt:lpstr>
      <vt:lpstr>Arial Bold</vt:lpstr>
      <vt:lpstr>Body Grotesque Fit</vt:lpstr>
      <vt:lpstr>Calibri</vt:lpstr>
      <vt:lpstr>Arial</vt:lpstr>
      <vt:lpstr>Century Gothic Paneuropean</vt:lpstr>
      <vt:lpstr>Body Grotesque Fit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#1-High Yield Routine-WODB</dc:title>
  <dc:creator>Serina Allison</dc:creator>
  <cp:lastModifiedBy>Serina Allison</cp:lastModifiedBy>
  <cp:revision>1</cp:revision>
  <dcterms:created xsi:type="dcterms:W3CDTF">2006-08-16T00:00:00Z</dcterms:created>
  <dcterms:modified xsi:type="dcterms:W3CDTF">2024-01-15T22:39:05Z</dcterms:modified>
  <dc:identifier>DAF5hBSvKdM</dc:identifier>
</cp:coreProperties>
</file>