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2" r:id="rId2"/>
    <p:sldMasterId id="2147483763" r:id="rId3"/>
  </p:sldMasterIdLst>
  <p:notesMasterIdLst>
    <p:notesMasterId r:id="rId21"/>
  </p:notesMasterIdLst>
  <p:sldIdLst>
    <p:sldId id="256" r:id="rId4"/>
    <p:sldId id="270" r:id="rId5"/>
    <p:sldId id="271" r:id="rId6"/>
    <p:sldId id="262" r:id="rId7"/>
    <p:sldId id="259" r:id="rId8"/>
    <p:sldId id="260" r:id="rId9"/>
    <p:sldId id="263" r:id="rId10"/>
    <p:sldId id="265" r:id="rId11"/>
    <p:sldId id="264" r:id="rId12"/>
    <p:sldId id="258" r:id="rId13"/>
    <p:sldId id="266" r:id="rId14"/>
    <p:sldId id="269" r:id="rId15"/>
    <p:sldId id="257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C6695A-2228-48AA-B613-8CA302FFE962}" type="datetimeFigureOut">
              <a:rPr lang="en-CA" smtClean="0"/>
              <a:t>2020-10-30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BD90EF-B612-45E1-8D21-6AA6BBA1636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316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DF09E-BECB-48CC-936E-D69096CD1312}" type="datetimeFigureOut">
              <a:rPr lang="en-CA" smtClean="0"/>
              <a:t>2020-10-30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2A7CA03A-E5B7-4E6D-AB50-4386A1EF8831}" type="slidenum">
              <a:rPr lang="en-CA" smtClean="0"/>
              <a:t>‹#›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40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DF09E-BECB-48CC-936E-D69096CD1312}" type="datetimeFigureOut">
              <a:rPr lang="en-CA" smtClean="0"/>
              <a:t>2020-10-30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CA03A-E5B7-4E6D-AB50-4386A1EF8831}" type="slidenum">
              <a:rPr lang="en-CA" smtClean="0"/>
              <a:t>‹#›</a:t>
            </a:fld>
            <a:endParaRPr lang="en-CA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592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DF09E-BECB-48CC-936E-D69096CD1312}" type="datetimeFigureOut">
              <a:rPr lang="en-CA" smtClean="0"/>
              <a:t>2020-10-30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CA03A-E5B7-4E6D-AB50-4386A1EF8831}" type="slidenum">
              <a:rPr lang="en-CA" smtClean="0"/>
              <a:t>‹#›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3081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10/30/2020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6497-9974-4792-9BA8-AC9E8B15EEBF}" type="datetimeFigureOut">
              <a:rPr lang="en-CA" smtClean="0"/>
              <a:t>2020-10-30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BF16-5827-47C5-98CC-E26F763B38B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8037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D8436497-9974-4792-9BA8-AC9E8B15EEBF}" type="datetimeFigureOut">
              <a:rPr lang="en-CA" smtClean="0"/>
              <a:t>2020-10-30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F5A8BF16-5827-47C5-98CC-E26F763B38BE}" type="slidenum">
              <a:rPr lang="en-CA" smtClean="0"/>
              <a:t>‹#›</a:t>
            </a:fld>
            <a:endParaRPr lang="en-CA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1625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DF09E-BECB-48CC-936E-D69096CD1312}" type="datetimeFigureOut">
              <a:rPr lang="en-CA" smtClean="0"/>
              <a:t>2020-10-30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CA03A-E5B7-4E6D-AB50-4386A1EF8831}" type="slidenum">
              <a:rPr lang="en-CA" smtClean="0"/>
              <a:t>‹#›</a:t>
            </a:fld>
            <a:endParaRPr lang="en-CA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233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DF09E-BECB-48CC-936E-D69096CD1312}" type="datetimeFigureOut">
              <a:rPr lang="en-CA" smtClean="0"/>
              <a:t>2020-10-30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CA03A-E5B7-4E6D-AB50-4386A1EF8831}" type="slidenum">
              <a:rPr lang="en-CA" smtClean="0"/>
              <a:t>‹#›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26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DF09E-BECB-48CC-936E-D69096CD1312}" type="datetimeFigureOut">
              <a:rPr lang="en-CA" smtClean="0"/>
              <a:t>2020-10-30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CA03A-E5B7-4E6D-AB50-4386A1EF8831}" type="slidenum">
              <a:rPr lang="en-CA" smtClean="0"/>
              <a:t>‹#›</a:t>
            </a:fld>
            <a:endParaRPr lang="en-CA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967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DF09E-BECB-48CC-936E-D69096CD1312}" type="datetimeFigureOut">
              <a:rPr lang="en-CA" smtClean="0"/>
              <a:t>2020-10-30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CA03A-E5B7-4E6D-AB50-4386A1EF8831}" type="slidenum">
              <a:rPr lang="en-CA" smtClean="0"/>
              <a:t>‹#›</a:t>
            </a:fld>
            <a:endParaRPr lang="en-CA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045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DF09E-BECB-48CC-936E-D69096CD1312}" type="datetimeFigureOut">
              <a:rPr lang="en-CA" smtClean="0"/>
              <a:t>2020-10-30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CA03A-E5B7-4E6D-AB50-4386A1EF8831}" type="slidenum">
              <a:rPr lang="en-CA" smtClean="0"/>
              <a:t>‹#›</a:t>
            </a:fld>
            <a:endParaRPr lang="en-CA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7810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DF09E-BECB-48CC-936E-D69096CD1312}" type="datetimeFigureOut">
              <a:rPr lang="en-CA" smtClean="0"/>
              <a:t>2020-10-30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CA03A-E5B7-4E6D-AB50-4386A1EF883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9208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DF09E-BECB-48CC-936E-D69096CD1312}" type="datetimeFigureOut">
              <a:rPr lang="en-CA" smtClean="0"/>
              <a:t>2020-10-30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CA03A-E5B7-4E6D-AB50-4386A1EF8831}" type="slidenum">
              <a:rPr lang="en-CA" smtClean="0"/>
              <a:t>‹#›</a:t>
            </a:fld>
            <a:endParaRPr lang="en-CA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868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10EDF09E-BECB-48CC-936E-D69096CD1312}" type="datetimeFigureOut">
              <a:rPr lang="en-CA" smtClean="0"/>
              <a:t>2020-10-30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CA03A-E5B7-4E6D-AB50-4386A1EF8831}" type="slidenum">
              <a:rPr lang="en-CA" smtClean="0"/>
              <a:t>‹#›</a:t>
            </a:fld>
            <a:endParaRPr lang="en-CA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9842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DF09E-BECB-48CC-936E-D69096CD1312}" type="datetimeFigureOut">
              <a:rPr lang="en-CA" smtClean="0"/>
              <a:t>2020-10-30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2A7CA03A-E5B7-4E6D-AB50-4386A1EF8831}" type="slidenum">
              <a:rPr lang="en-CA" smtClean="0"/>
              <a:t>‹#›</a:t>
            </a:fld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5587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765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D8436497-9974-4792-9BA8-AC9E8B15EEBF}" type="datetimeFigureOut">
              <a:rPr lang="en-CA" smtClean="0"/>
              <a:t>2020-10-30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5A8BF16-5827-47C5-98CC-E26F763B38BE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462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keenawareness.blogspot.com/2012/10/neuroplasticity-and-its-implications.html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health-innovations.org/2014/11/18/vital-new-knowledge-about-the-human-brains-plasticity-uncovered/" TargetMode="Externa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health-innovations.org/2015/05/25/children-with-dyslexia-found-to-have-normal-vision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428411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galaxyfm/199841303" TargetMode="External"/><Relationship Id="rId5" Type="http://schemas.openxmlformats.org/officeDocument/2006/relationships/image" Target="../media/image21.jpg"/><Relationship Id="rId4" Type="http://schemas.openxmlformats.org/officeDocument/2006/relationships/hyperlink" Target="http://theunforgottenamerican.com/2011/04/casual-mentions-socialist-agenda-elias-disney/459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rafaelvicentedesigns.deviantart.com/art/Magic-Johnson-389039727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seattlestar.net/2012/08/musopen-sets-music-free/" TargetMode="External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teve_Jobs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n.wikipedia.org/wiki/Talk:Lucan_portrait_of_Leonardo_da_Vinci/Archive_2" TargetMode="External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flickr.com/photos/centralasian/5565714384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flickr.com/photos/wallyg/563995612/" TargetMode="External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letteraturaecinema.blogspot.com/2016/08/recensione-i-cercatori-delluniverso-di.html" TargetMode="External"/><Relationship Id="rId3" Type="http://schemas.openxmlformats.org/officeDocument/2006/relationships/image" Target="../media/image2.jpg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ris.peabody.vanderbilt.edu/module/ecbm/cresource/q1/p04/" TargetMode="External"/><Relationship Id="rId5" Type="http://schemas.openxmlformats.org/officeDocument/2006/relationships/image" Target="../media/image3.jpg"/><Relationship Id="rId4" Type="http://schemas.openxmlformats.org/officeDocument/2006/relationships/hyperlink" Target="https://humanisternasyd.wordpress.com/2017/02/19/ny-studiecirkel-2017-kritiskt-tankande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theconversation.com/10-great-books-that-all-children-should-read-51203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neurowiki2014.wikidot.com/individual:eidetic-memory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eurocritic.blogspot.co.uk/2007/04/differences-in-auditory-cortex-neurons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Inferior_frontal_gyrus_-_superior_view.png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s://radiopaedia.org/articles/middle-frontal-gyru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Cerebrum_-_angular_gyrus_-_posterior_view.png" TargetMode="External"/><Relationship Id="rId5" Type="http://schemas.openxmlformats.org/officeDocument/2006/relationships/image" Target="../media/image12.png"/><Relationship Id="rId4" Type="http://schemas.openxmlformats.org/officeDocument/2006/relationships/hyperlink" Target="http://commons.wikimedia.org/wiki/file:cerebrum_-_angular_gyrus_-_lateral_view.p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breakhearttrailrunning.blogspot.com/2011/06/bay-circuit-trail-sections-6-7.html" TargetMode="External"/><Relationship Id="rId5" Type="http://schemas.openxmlformats.org/officeDocument/2006/relationships/image" Target="../media/image14.JPG"/><Relationship Id="rId4" Type="http://schemas.openxmlformats.org/officeDocument/2006/relationships/hyperlink" Target="https://commons.wikimedia.org/wiki/File:Elevated_wooden_woodland_path_in_Hatfield_Forest_Essex_England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36633-3BDD-4C63-99C5-D3B4C27697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The Reading Brain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C8B194-77B4-458D-A8C4-B8FEE79551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CA" dirty="0"/>
              <a:t>Heather </a:t>
            </a:r>
            <a:r>
              <a:rPr lang="en-CA" dirty="0" err="1"/>
              <a:t>Willms</a:t>
            </a:r>
            <a:endParaRPr lang="en-CA" dirty="0"/>
          </a:p>
          <a:p>
            <a:pPr algn="ctr"/>
            <a:r>
              <a:rPr lang="en-CA" dirty="0"/>
              <a:t>Reading Support Teacher - Comox Valley Schools</a:t>
            </a:r>
          </a:p>
        </p:txBody>
      </p:sp>
    </p:spTree>
    <p:extLst>
      <p:ext uri="{BB962C8B-B14F-4D97-AF65-F5344CB8AC3E}">
        <p14:creationId xmlns:p14="http://schemas.microsoft.com/office/powerpoint/2010/main" val="1632553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invertebrate, coelenterate, jellyfish, hydrozoan&#10;&#10;Description automatically generated">
            <a:extLst>
              <a:ext uri="{FF2B5EF4-FFF2-40B4-BE49-F238E27FC236}">
                <a16:creationId xmlns:a16="http://schemas.microsoft.com/office/drawing/2014/main" id="{1D32781B-EDEF-491A-8797-F21650219B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9437" r="23909"/>
          <a:stretch/>
        </p:blipFill>
        <p:spPr>
          <a:xfrm>
            <a:off x="2" y="10"/>
            <a:ext cx="6094409" cy="685799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CC4946B-F471-43CD-8D7E-545BDC6685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1215" r="33464" b="1"/>
          <a:stretch/>
        </p:blipFill>
        <p:spPr>
          <a:xfrm>
            <a:off x="6096051" y="10"/>
            <a:ext cx="609440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069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7CC4CF-C1D9-458C-A30F-832051485B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4109" t="15011" r="46999" b="35960"/>
          <a:stretch/>
        </p:blipFill>
        <p:spPr>
          <a:xfrm>
            <a:off x="585716" y="962966"/>
            <a:ext cx="5159675" cy="41954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123F9A-1840-4A5C-9850-DAB7D3A995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6999" t="48138" r="10596"/>
          <a:stretch/>
        </p:blipFill>
        <p:spPr>
          <a:xfrm>
            <a:off x="6388857" y="1025579"/>
            <a:ext cx="5159676" cy="40701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6168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44BD0C-18FA-4603-BDCE-8ABDE1459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D5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CDF2F2-A8C5-44F2-BC1A-8A3B9ED2A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23B982-D22F-4215-BDC3-222FF04278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91" t="15665" r="23202" b="10644"/>
          <a:stretch/>
        </p:blipFill>
        <p:spPr>
          <a:xfrm>
            <a:off x="2701777" y="643467"/>
            <a:ext cx="678844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143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B7287-03C4-437F-96EA-6EEF90DD2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3600" dirty="0"/>
              <a:t>Learning to read + Fast = smart?</a:t>
            </a:r>
          </a:p>
        </p:txBody>
      </p:sp>
      <p:pic>
        <p:nvPicPr>
          <p:cNvPr id="5" name="Content Placeholder 4" descr="A picture containing person, wall, indoor, young&#10;&#10;Description automatically generated">
            <a:extLst>
              <a:ext uri="{FF2B5EF4-FFF2-40B4-BE49-F238E27FC236}">
                <a16:creationId xmlns:a16="http://schemas.microsoft.com/office/drawing/2014/main" id="{94AFAB70-1766-415C-B8E3-B34C5C04E4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668743" y="2016125"/>
            <a:ext cx="6049458" cy="4037356"/>
          </a:xfrm>
        </p:spPr>
      </p:pic>
    </p:spTree>
    <p:extLst>
      <p:ext uri="{BB962C8B-B14F-4D97-AF65-F5344CB8AC3E}">
        <p14:creationId xmlns:p14="http://schemas.microsoft.com/office/powerpoint/2010/main" val="2691679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02DA677-C58A-4FCE-A9A0-E66A42EBD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D85B319-9C30-4D92-B664-CA444ECD7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7573C1E-3785-43C9-A262-1DA9DF97F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48C4394-BE4E-4302-AF74-4781C6C66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FD31DF5F-EDD4-42F0-B539-A7919D319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42BCEC9-2CA3-44A0-8830-DA25C0442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9C4DBC-884C-48CC-9C9D-49866DECF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695" y="1474969"/>
            <a:ext cx="3026558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2500"/>
              <a:t>Brilliant people who had a hard time learning to read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7A887C3-690B-4858-A6B1-19C93D6C79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09" y="3526496"/>
            <a:ext cx="302361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8139A8F-A07A-40ED-843E-77B6C1960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90638" y="482171"/>
            <a:ext cx="7560115" cy="5149101"/>
            <a:chOff x="7463258" y="583365"/>
            <a:chExt cx="7560115" cy="518192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B76A8FD-6218-4D71-BF00-94BB53A620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2F3A470-0440-4799-BF8F-1B29934D8F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72F55A-AC84-4D38-A12B-1CDD82F56A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3" b="1546"/>
          <a:stretch/>
        </p:blipFill>
        <p:spPr>
          <a:xfrm>
            <a:off x="4631115" y="1116345"/>
            <a:ext cx="3059596" cy="3866172"/>
          </a:xfrm>
          <a:prstGeom prst="rect">
            <a:avLst/>
          </a:prstGeom>
        </p:spPr>
      </p:pic>
      <p:pic>
        <p:nvPicPr>
          <p:cNvPr id="8" name="Picture 7" descr="A picture containing person&#10;&#10;Description automatically generated">
            <a:extLst>
              <a:ext uri="{FF2B5EF4-FFF2-40B4-BE49-F238E27FC236}">
                <a16:creationId xmlns:a16="http://schemas.microsoft.com/office/drawing/2014/main" id="{E2ED0AEA-85AE-46AD-BE73-D72B72F9B54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1122" r="-1" b="-1"/>
          <a:stretch/>
        </p:blipFill>
        <p:spPr>
          <a:xfrm>
            <a:off x="7849810" y="1116345"/>
            <a:ext cx="3059596" cy="386617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079AB70-86CA-4BFC-9505-60CD7D172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C0DB027-013B-48E2-B164-DD510158E5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31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C1F3818-E57C-46C9-A6F0-4775D96AF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7642C85-5993-439F-AAC2-F041E759D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DFA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F803C8-2437-4B36-BC31-A11DCCD356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" b="31556"/>
          <a:stretch/>
        </p:blipFill>
        <p:spPr>
          <a:xfrm>
            <a:off x="708285" y="643467"/>
            <a:ext cx="5372099" cy="5571066"/>
          </a:xfrm>
          <a:prstGeom prst="rect">
            <a:avLst/>
          </a:prstGeom>
        </p:spPr>
      </p:pic>
      <p:pic>
        <p:nvPicPr>
          <p:cNvPr id="8" name="Picture 7" descr="A picture containing person, person, indoor, necktie&#10;&#10;Description automatically generated">
            <a:extLst>
              <a:ext uri="{FF2B5EF4-FFF2-40B4-BE49-F238E27FC236}">
                <a16:creationId xmlns:a16="http://schemas.microsoft.com/office/drawing/2014/main" id="{3E7E7670-C4F6-4CF2-A9C2-8E79BF32E6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3571" r="2" b="2"/>
          <a:stretch/>
        </p:blipFill>
        <p:spPr>
          <a:xfrm>
            <a:off x="6176433" y="643467"/>
            <a:ext cx="53720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11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3867251-5D6E-4D13-90EE-E2D370C5C4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285" r="-2" b="22371"/>
          <a:stretch/>
        </p:blipFill>
        <p:spPr>
          <a:xfrm>
            <a:off x="653467" y="643468"/>
            <a:ext cx="6812926" cy="48344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1DF3055-0A82-45AD-8CD4-5722D61931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1" b="17180"/>
          <a:stretch/>
        </p:blipFill>
        <p:spPr>
          <a:xfrm>
            <a:off x="7644810" y="643468"/>
            <a:ext cx="3903728" cy="48344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366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light&#10;&#10;Description automatically generated">
            <a:extLst>
              <a:ext uri="{FF2B5EF4-FFF2-40B4-BE49-F238E27FC236}">
                <a16:creationId xmlns:a16="http://schemas.microsoft.com/office/drawing/2014/main" id="{9C339808-2C63-419E-B108-D641D3EF83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527" r="3" b="28779"/>
          <a:stretch/>
        </p:blipFill>
        <p:spPr>
          <a:xfrm>
            <a:off x="585721" y="643468"/>
            <a:ext cx="5159675" cy="48344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663B3A27-8F3C-4A2C-9426-80B52EB6B3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3613" r="25411" b="-3"/>
          <a:stretch/>
        </p:blipFill>
        <p:spPr>
          <a:xfrm>
            <a:off x="6388852" y="643468"/>
            <a:ext cx="5159676" cy="48344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923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E724B9E8-02C8-4B2E-8770-A00A67760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7B8AE548-0BFA-4792-9962-3375923C7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7639EF4-FA83-4D85-90FE-B831AF283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C87E76A-8F50-413D-9BFC-C5A1525BD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53BCBDA0-B0C9-42BC-BE2C-DF519764B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8102F3E-7280-4B59-9592-F21C3228D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77ED39-D58B-43C4-B3A1-0F4F26C5E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3476" y="1468464"/>
            <a:ext cx="2858835" cy="1873219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300" dirty="0"/>
              <a:t>What is the brain designed </a:t>
            </a:r>
            <a:br>
              <a:rPr lang="en-US" sz="3300" dirty="0"/>
            </a:br>
            <a:r>
              <a:rPr lang="en-US" sz="3300" dirty="0"/>
              <a:t>to do?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5EDF7C4-5E26-4C12-99F9-450E1F8D3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9418" y="477854"/>
            <a:ext cx="3690924" cy="1899398"/>
            <a:chOff x="7807230" y="2012810"/>
            <a:chExt cx="3251252" cy="3459865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113AD1DA-324B-4C52-BAD5-A900C67CE0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4A24AB38-871C-436B-A8AD-C93C66084B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solidFill>
              <a:srgbClr val="FFFFFE"/>
            </a:soli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 descr="A picture containing person, glasses, wearing, indoor&#10;&#10;Description automatically generated">
            <a:extLst>
              <a:ext uri="{FF2B5EF4-FFF2-40B4-BE49-F238E27FC236}">
                <a16:creationId xmlns:a16="http://schemas.microsoft.com/office/drawing/2014/main" id="{9D2FECDC-3855-48AE-A3C1-63917B4E45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78575" y="637525"/>
            <a:ext cx="3020658" cy="1578294"/>
          </a:xfrm>
          <a:prstGeom prst="rect">
            <a:avLst/>
          </a:prstGeom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63F1DFB-543F-4731-B9C5-5BAE36194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80960" y="3526496"/>
            <a:ext cx="284442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1D0A0BD5-DCC0-405E-B791-1A7F32BC5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132" y="5447610"/>
            <a:ext cx="163726" cy="164592"/>
          </a:xfrm>
          <a:prstGeom prst="rect">
            <a:avLst/>
          </a:prstGeom>
          <a:solidFill>
            <a:srgbClr val="FF26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49C24BF-2ADE-4CAD-985C-82FB56936A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9509" y="2542318"/>
            <a:ext cx="3690924" cy="3074978"/>
            <a:chOff x="7807230" y="2012810"/>
            <a:chExt cx="3251252" cy="3459865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52FA5258-9A84-45A8-8F98-9A2792365F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E3812083-F122-4BA2-BA1B-D875D299E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solidFill>
              <a:srgbClr val="FFFFFE"/>
            </a:soli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Content Placeholder 4" descr="A picture containing person, grass, child, child&#10;&#10;Description automatically generated">
            <a:extLst>
              <a:ext uri="{FF2B5EF4-FFF2-40B4-BE49-F238E27FC236}">
                <a16:creationId xmlns:a16="http://schemas.microsoft.com/office/drawing/2014/main" id="{4FDF2A9C-B685-4AEF-918A-72FBD0CB52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r="-2" b="7465"/>
          <a:stretch/>
        </p:blipFill>
        <p:spPr>
          <a:xfrm>
            <a:off x="808859" y="3044141"/>
            <a:ext cx="3357848" cy="2066236"/>
          </a:xfrm>
          <a:prstGeom prst="rect">
            <a:avLst/>
          </a:prstGeom>
        </p:spPr>
      </p:pic>
      <p:grpSp>
        <p:nvGrpSpPr>
          <p:cNvPr id="84" name="Group 80">
            <a:extLst>
              <a:ext uri="{FF2B5EF4-FFF2-40B4-BE49-F238E27FC236}">
                <a16:creationId xmlns:a16="http://schemas.microsoft.com/office/drawing/2014/main" id="{ECDCA7C6-DC55-44D9-BFB3-4F27EB4FDC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94158" y="465668"/>
            <a:ext cx="3695099" cy="5156200"/>
            <a:chOff x="7807230" y="2012810"/>
            <a:chExt cx="3251252" cy="3459865"/>
          </a:xfrm>
        </p:grpSpPr>
        <p:sp>
          <p:nvSpPr>
            <p:cNvPr id="86" name="Rectangle 81">
              <a:extLst>
                <a:ext uri="{FF2B5EF4-FFF2-40B4-BE49-F238E27FC236}">
                  <a16:creationId xmlns:a16="http://schemas.microsoft.com/office/drawing/2014/main" id="{CBD7FDF7-356A-452D-87F4-2CBBB6660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0BB882D6-30E3-49D2-854B-44A6915AD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solidFill>
              <a:srgbClr val="FFFFFE"/>
            </a:soli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 descr="A picture containing text, person, young, child&#10;&#10;Description automatically generated">
            <a:extLst>
              <a:ext uri="{FF2B5EF4-FFF2-40B4-BE49-F238E27FC236}">
                <a16:creationId xmlns:a16="http://schemas.microsoft.com/office/drawing/2014/main" id="{AC5A83AF-2B8D-45D5-87A6-91DA5A39D4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659364" y="1784014"/>
            <a:ext cx="3354726" cy="2516044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9DC0113C-0D6D-4216-9D52-7166538D34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7B444C58-AFEA-40F5-BE77-B02F9FD294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529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93D0D1F-C0CE-416A-883C-BF1E03F63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BB6862-3393-46CC-9A80-E400B3206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980FF8-0DAD-47C6-B092-68E0E4533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251" y="1474970"/>
            <a:ext cx="2821967" cy="3144914"/>
          </a:xfrm>
        </p:spPr>
        <p:txBody>
          <a:bodyPr anchor="ctr">
            <a:normAutofit/>
          </a:bodyPr>
          <a:lstStyle/>
          <a:p>
            <a:r>
              <a:rPr lang="en-CA" dirty="0"/>
              <a:t>What the brain is not designed to do…</a:t>
            </a:r>
            <a:endParaRPr lang="en-CA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CD36A4A-123D-46E3-8A64-13B8B3F019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8" y="482170"/>
            <a:ext cx="7560115" cy="5149101"/>
            <a:chOff x="7463258" y="583365"/>
            <a:chExt cx="7560115" cy="518192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12E2361-DAF1-4420-BBBD-218F4138ED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D6F994B-14BC-49BA-B34D-17DF3069A4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A picture containing person&#10;&#10;Description automatically generated">
            <a:extLst>
              <a:ext uri="{FF2B5EF4-FFF2-40B4-BE49-F238E27FC236}">
                <a16:creationId xmlns:a16="http://schemas.microsoft.com/office/drawing/2014/main" id="{607CDF1D-B7A2-4484-9F99-B0929E4ADD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18373" y="1502261"/>
            <a:ext cx="6282918" cy="309433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5EC7096-D0A6-471D-AE28-B68D70388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E98EB88-99B6-483D-B203-0D5D63100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8927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05729A4-6F0F-4423-AD0C-EF27345E6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4CB79E-F775-42E6-994C-D5FA8C17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AB5B94-95EF-4963-859C-1FA406D62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9952D64-8BF0-4F2B-AB3B-55C146B61C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578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12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4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6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8">
            <a:extLst>
              <a:ext uri="{FF2B5EF4-FFF2-40B4-BE49-F238E27FC236}">
                <a16:creationId xmlns:a16="http://schemas.microsoft.com/office/drawing/2014/main" id="{EC17D08F-2133-44A9-B28C-CB29928FA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20">
            <a:extLst>
              <a:ext uri="{FF2B5EF4-FFF2-40B4-BE49-F238E27FC236}">
                <a16:creationId xmlns:a16="http://schemas.microsoft.com/office/drawing/2014/main" id="{0CC36881-E309-4C41-8B5B-203AADC15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92F0D-5B7B-4EDA-8F0E-C02797FE2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600"/>
              <a:t>Visual cortex</a:t>
            </a:r>
          </a:p>
        </p:txBody>
      </p:sp>
      <p:cxnSp>
        <p:nvCxnSpPr>
          <p:cNvPr id="22" name="Straight Connector 22">
            <a:extLst>
              <a:ext uri="{FF2B5EF4-FFF2-40B4-BE49-F238E27FC236}">
                <a16:creationId xmlns:a16="http://schemas.microsoft.com/office/drawing/2014/main" id="{84F2C6A8-7D46-49EA-860B-0F0B02084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0" name="Group 24">
            <a:extLst>
              <a:ext uri="{FF2B5EF4-FFF2-40B4-BE49-F238E27FC236}">
                <a16:creationId xmlns:a16="http://schemas.microsoft.com/office/drawing/2014/main" id="{AED92372-F778-4E96-9E90-4E63BAF3C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7463258" y="583365"/>
            <a:chExt cx="7560115" cy="5181928"/>
          </a:xfrm>
        </p:grpSpPr>
        <p:sp>
          <p:nvSpPr>
            <p:cNvPr id="32" name="Rectangle 25">
              <a:extLst>
                <a:ext uri="{FF2B5EF4-FFF2-40B4-BE49-F238E27FC236}">
                  <a16:creationId xmlns:a16="http://schemas.microsoft.com/office/drawing/2014/main" id="{EB4EC089-8B60-43F4-9BF5-1F0B0E398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26">
              <a:extLst>
                <a:ext uri="{FF2B5EF4-FFF2-40B4-BE49-F238E27FC236}">
                  <a16:creationId xmlns:a16="http://schemas.microsoft.com/office/drawing/2014/main" id="{1C0BAC91-1725-4E5A-92CE-F5A2EB066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BDD6AAEB-7272-4A5F-8CA1-92AE62509F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8182"/>
          <a:stretch/>
        </p:blipFill>
        <p:spPr>
          <a:xfrm>
            <a:off x="4618374" y="1116345"/>
            <a:ext cx="6282919" cy="3866172"/>
          </a:xfrm>
          <a:prstGeom prst="rect">
            <a:avLst/>
          </a:prstGeom>
        </p:spPr>
      </p:pic>
      <p:pic>
        <p:nvPicPr>
          <p:cNvPr id="34" name="Picture 28">
            <a:extLst>
              <a:ext uri="{FF2B5EF4-FFF2-40B4-BE49-F238E27FC236}">
                <a16:creationId xmlns:a16="http://schemas.microsoft.com/office/drawing/2014/main" id="{4B61EBEC-D0CA-456C-98A6-EDA1AC9FB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18A71EB-D327-4458-85FB-26336B2BA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112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FA7AD0A-1871-4DF8-9235-F49D0513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6B04CFB-FAE5-47DD-9B3E-4E9BA7A8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C97D4F-A2A2-44F6-B77B-AE62E02F4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600"/>
              <a:t>Auditory cortex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E68D41B-9286-479F-9AB7-678C8E348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8ACF89C-CFC3-4D68-B3C4-2BEFB7BBE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B770B7D-3C5C-4682-8DF0-20783592F3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6893E11-7EC1-4EB6-A2A8-0B693F8FE5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622F7FD7-8884-4FD5-95AB-0B5C6033A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5487" y="977965"/>
            <a:ext cx="6615582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188C8CAA-7A27-444D-AA50-73538A08D5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618374" y="1282360"/>
            <a:ext cx="6282919" cy="353414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6EFE474-4FE0-4E8F-8F09-5ED2C9E76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F8B8C81-54DC-4AF5-B682-3A2C70A6B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6820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EA869E1-F851-4A52-92F5-77E592B76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083AD55-8296-44BD-8E14-DD2DDBC35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BF46B26-15FC-4C5A-94FA-AE9ED64B5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12F6065-5345-44BD-B66E-5487CCD7A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D89ECFB-8421-4BB8-A23D-8B8D151F8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4911EB7-93CE-44FF-973F-B25ECF5DF5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4887F2-D412-4A9C-B059-4FB67CACA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695" y="1474969"/>
            <a:ext cx="3026558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600"/>
              <a:t>Inferior frontal gyrus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2870A17-34CA-4FF4-8777-CE7D7B986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09" y="3526496"/>
            <a:ext cx="302361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4B79B4F-74AA-4B58-BBD2-2C3804928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90638" y="482171"/>
            <a:ext cx="7560115" cy="5149101"/>
            <a:chOff x="7463258" y="583365"/>
            <a:chExt cx="7560115" cy="518192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E994EF0-F368-43B3-9BF0-442E33BC36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B478E81-F333-452C-B354-06E13FB0B2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4E4C1088-922B-4744-BB37-5D47AEA43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130" y="977099"/>
            <a:ext cx="6597725" cy="4136205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ext, fruit&#10;&#10;Description automatically generated">
            <a:extLst>
              <a:ext uri="{FF2B5EF4-FFF2-40B4-BE49-F238E27FC236}">
                <a16:creationId xmlns:a16="http://schemas.microsoft.com/office/drawing/2014/main" id="{B8B5DD40-AEC3-4993-8B1F-7D7D47EE24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631115" y="1519633"/>
            <a:ext cx="3059596" cy="3059596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B0F347-9DD5-43E6-A496-715908C7D7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849810" y="1519633"/>
            <a:ext cx="3059596" cy="305959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5621CD7-6951-4B76-949B-6D851A2BE4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AD09E24-F963-4867-8AA6-3D2F8D3C8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0981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9">
            <a:extLst>
              <a:ext uri="{FF2B5EF4-FFF2-40B4-BE49-F238E27FC236}">
                <a16:creationId xmlns:a16="http://schemas.microsoft.com/office/drawing/2014/main" id="{EEA869E1-F851-4A52-92F5-77E592B76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8" name="Picture 91">
            <a:extLst>
              <a:ext uri="{FF2B5EF4-FFF2-40B4-BE49-F238E27FC236}">
                <a16:creationId xmlns:a16="http://schemas.microsoft.com/office/drawing/2014/main" id="{B083AD55-8296-44BD-8E14-DD2DDBC35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89" name="Straight Connector 93">
            <a:extLst>
              <a:ext uri="{FF2B5EF4-FFF2-40B4-BE49-F238E27FC236}">
                <a16:creationId xmlns:a16="http://schemas.microsoft.com/office/drawing/2014/main" id="{2BF46B26-15FC-4C5A-94FA-AE9ED64B5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5">
            <a:extLst>
              <a:ext uri="{FF2B5EF4-FFF2-40B4-BE49-F238E27FC236}">
                <a16:creationId xmlns:a16="http://schemas.microsoft.com/office/drawing/2014/main" id="{912F6065-5345-44BD-B66E-5487CCD7A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98" name="Rectangle 97">
            <a:extLst>
              <a:ext uri="{FF2B5EF4-FFF2-40B4-BE49-F238E27FC236}">
                <a16:creationId xmlns:a16="http://schemas.microsoft.com/office/drawing/2014/main" id="{BD89ECFB-8421-4BB8-A23D-8B8D151F8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9">
            <a:extLst>
              <a:ext uri="{FF2B5EF4-FFF2-40B4-BE49-F238E27FC236}">
                <a16:creationId xmlns:a16="http://schemas.microsoft.com/office/drawing/2014/main" id="{44911EB7-93CE-44FF-973F-B25ECF5DF5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C97D4F-A2A2-44F6-B77B-AE62E02F4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695" y="1474969"/>
            <a:ext cx="3026558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600"/>
              <a:t>Angular gyrus</a:t>
            </a:r>
            <a:endParaRPr lang="en-US" sz="3600" dirty="0"/>
          </a:p>
        </p:txBody>
      </p:sp>
      <p:cxnSp>
        <p:nvCxnSpPr>
          <p:cNvPr id="95" name="Straight Connector 101">
            <a:extLst>
              <a:ext uri="{FF2B5EF4-FFF2-40B4-BE49-F238E27FC236}">
                <a16:creationId xmlns:a16="http://schemas.microsoft.com/office/drawing/2014/main" id="{72870A17-34CA-4FF4-8777-CE7D7B986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09" y="3526496"/>
            <a:ext cx="302361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34B79B4F-74AA-4B58-BBD2-2C3804928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90638" y="482171"/>
            <a:ext cx="7560115" cy="5149101"/>
            <a:chOff x="7463258" y="583365"/>
            <a:chExt cx="7560115" cy="5181928"/>
          </a:xfrm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FE994EF0-F368-43B3-9BF0-442E33BC36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9B478E81-F333-452C-B354-06E13FB0B2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8" name="Rectangle 107">
            <a:extLst>
              <a:ext uri="{FF2B5EF4-FFF2-40B4-BE49-F238E27FC236}">
                <a16:creationId xmlns:a16="http://schemas.microsoft.com/office/drawing/2014/main" id="{4E4C1088-922B-4744-BB37-5D47AEA43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130" y="977099"/>
            <a:ext cx="6597725" cy="4136205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7F5EBC0-CD46-4C67-B1C7-97A1D82914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3465" r="-5" b="4090"/>
          <a:stretch/>
        </p:blipFill>
        <p:spPr>
          <a:xfrm>
            <a:off x="4631115" y="1635279"/>
            <a:ext cx="3059596" cy="28283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C96BFF-7EA5-4ECD-8FDD-C6B53994F7A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2256" r="1757" b="-4"/>
          <a:stretch/>
        </p:blipFill>
        <p:spPr>
          <a:xfrm>
            <a:off x="7849810" y="1455612"/>
            <a:ext cx="3059596" cy="3187638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15621CD7-6951-4B76-949B-6D851A2BE4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7AD09E24-F963-4867-8AA6-3D2F8D3C8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2631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02DA677-C58A-4FCE-A9A0-E66A42EBD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D85B319-9C30-4D92-B664-CA444ECD7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7573C1E-3785-43C9-A262-1DA9DF97F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48C4394-BE4E-4302-AF74-4781C6C66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D31DF5F-EDD4-42F0-B539-A7919D319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42BCEC9-2CA3-44A0-8830-DA25C0442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DBB68A-8C01-4396-AB26-1CEA8125D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695" y="1474969"/>
            <a:ext cx="3026558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600"/>
              <a:t>Building pathways</a:t>
            </a:r>
          </a:p>
        </p:txBody>
      </p:sp>
      <p:cxnSp>
        <p:nvCxnSpPr>
          <p:cNvPr id="37" name="Straight Connector 27">
            <a:extLst>
              <a:ext uri="{FF2B5EF4-FFF2-40B4-BE49-F238E27FC236}">
                <a16:creationId xmlns:a16="http://schemas.microsoft.com/office/drawing/2014/main" id="{17A887C3-690B-4858-A6B1-19C93D6C79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09" y="3526496"/>
            <a:ext cx="302361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8139A8F-A07A-40ED-843E-77B6C1960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90638" y="482171"/>
            <a:ext cx="7560115" cy="5149101"/>
            <a:chOff x="7463258" y="583365"/>
            <a:chExt cx="7560115" cy="5181928"/>
          </a:xfrm>
        </p:grpSpPr>
        <p:sp>
          <p:nvSpPr>
            <p:cNvPr id="38" name="Rectangle 30">
              <a:extLst>
                <a:ext uri="{FF2B5EF4-FFF2-40B4-BE49-F238E27FC236}">
                  <a16:creationId xmlns:a16="http://schemas.microsoft.com/office/drawing/2014/main" id="{CB76A8FD-6218-4D71-BF00-94BB53A620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2F3A470-0440-4799-BF8F-1B29934D8F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 descr="A picture containing tree, grass, ground, outdoor&#10;&#10;Description automatically generated">
            <a:extLst>
              <a:ext uri="{FF2B5EF4-FFF2-40B4-BE49-F238E27FC236}">
                <a16:creationId xmlns:a16="http://schemas.microsoft.com/office/drawing/2014/main" id="{3CBABE11-F0FE-4F93-969E-48C7C69DF4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-1" b="15652"/>
          <a:stretch/>
        </p:blipFill>
        <p:spPr>
          <a:xfrm>
            <a:off x="4631115" y="1116345"/>
            <a:ext cx="3059596" cy="3866172"/>
          </a:xfrm>
          <a:prstGeom prst="rect">
            <a:avLst/>
          </a:prstGeom>
        </p:spPr>
      </p:pic>
      <p:pic>
        <p:nvPicPr>
          <p:cNvPr id="7" name="Picture 6" descr="A picture containing tree, outdoor, forest, plant&#10;&#10;Description automatically generated">
            <a:extLst>
              <a:ext uri="{FF2B5EF4-FFF2-40B4-BE49-F238E27FC236}">
                <a16:creationId xmlns:a16="http://schemas.microsoft.com/office/drawing/2014/main" id="{013EF352-D9C6-4411-8914-EFE1E608C17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6836" r="23810" b="-2"/>
          <a:stretch/>
        </p:blipFill>
        <p:spPr>
          <a:xfrm>
            <a:off x="7849810" y="1116345"/>
            <a:ext cx="3059596" cy="386617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079AB70-86CA-4BFC-9505-60CD7D172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C0DB027-013B-48E2-B164-DD510158E5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256861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3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59</Words>
  <Application>Microsoft Office PowerPoint</Application>
  <PresentationFormat>Widescreen</PresentationFormat>
  <Paragraphs>12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Calibri</vt:lpstr>
      <vt:lpstr>Century Schoolbook</vt:lpstr>
      <vt:lpstr>Corbel</vt:lpstr>
      <vt:lpstr>Franklin Gothic Book</vt:lpstr>
      <vt:lpstr>Franklin Gothic Demi</vt:lpstr>
      <vt:lpstr>Gill Sans MT</vt:lpstr>
      <vt:lpstr>Wingdings 2</vt:lpstr>
      <vt:lpstr>Gallery</vt:lpstr>
      <vt:lpstr>DividendVTI</vt:lpstr>
      <vt:lpstr>Feathered</vt:lpstr>
      <vt:lpstr>The Reading Brain</vt:lpstr>
      <vt:lpstr>What is the brain designed  to do?</vt:lpstr>
      <vt:lpstr>What the brain is not designed to do…</vt:lpstr>
      <vt:lpstr>PowerPoint Presentation</vt:lpstr>
      <vt:lpstr>Visual cortex</vt:lpstr>
      <vt:lpstr>Auditory cortex</vt:lpstr>
      <vt:lpstr>Inferior frontal gyrus</vt:lpstr>
      <vt:lpstr>Angular gyrus</vt:lpstr>
      <vt:lpstr>Building pathways</vt:lpstr>
      <vt:lpstr>PowerPoint Presentation</vt:lpstr>
      <vt:lpstr>PowerPoint Presentation</vt:lpstr>
      <vt:lpstr>PowerPoint Presentation</vt:lpstr>
      <vt:lpstr>Learning to read + Fast = smart?</vt:lpstr>
      <vt:lpstr>Brilliant people who had a hard time learning to read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Reading Brain</dc:title>
  <dc:creator>lornewillms@gmail.com</dc:creator>
  <cp:lastModifiedBy>lornewillms@gmail.com</cp:lastModifiedBy>
  <cp:revision>2</cp:revision>
  <dcterms:created xsi:type="dcterms:W3CDTF">2020-10-29T22:40:25Z</dcterms:created>
  <dcterms:modified xsi:type="dcterms:W3CDTF">2020-10-30T17:13:15Z</dcterms:modified>
</cp:coreProperties>
</file>