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57799" marR="57799" indent="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1pPr>
    <a:lvl2pPr marL="57799" marR="57799" indent="3429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2pPr>
    <a:lvl3pPr marL="57799" marR="57799" indent="6858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3pPr>
    <a:lvl4pPr marL="57799" marR="57799" indent="10287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4pPr>
    <a:lvl5pPr marL="57799" marR="57799" indent="13716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5pPr>
    <a:lvl6pPr marL="57799" marR="57799" indent="17145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6pPr>
    <a:lvl7pPr marL="57799" marR="57799" indent="20574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7pPr>
    <a:lvl8pPr marL="57799" marR="57799" indent="24003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8pPr>
    <a:lvl9pPr marL="57799" marR="57799" indent="27432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Lucida Grand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+mn-lt"/>
        <a:ea typeface="+mn-ea"/>
        <a:cs typeface="+mn-cs"/>
        <a:sym typeface="Lucida Grande"/>
      </a:defRPr>
    </a:lvl1pPr>
    <a:lvl2pPr indent="228600" defTabSz="825500" latinLnBrk="0">
      <a:defRPr sz="3000">
        <a:latin typeface="+mn-lt"/>
        <a:ea typeface="+mn-ea"/>
        <a:cs typeface="+mn-cs"/>
        <a:sym typeface="Lucida Grande"/>
      </a:defRPr>
    </a:lvl2pPr>
    <a:lvl3pPr indent="457200" defTabSz="825500" latinLnBrk="0">
      <a:defRPr sz="3000">
        <a:latin typeface="+mn-lt"/>
        <a:ea typeface="+mn-ea"/>
        <a:cs typeface="+mn-cs"/>
        <a:sym typeface="Lucida Grande"/>
      </a:defRPr>
    </a:lvl3pPr>
    <a:lvl4pPr indent="685800" defTabSz="825500" latinLnBrk="0">
      <a:defRPr sz="3000">
        <a:latin typeface="+mn-lt"/>
        <a:ea typeface="+mn-ea"/>
        <a:cs typeface="+mn-cs"/>
        <a:sym typeface="Lucida Grande"/>
      </a:defRPr>
    </a:lvl4pPr>
    <a:lvl5pPr indent="914400" defTabSz="825500" latinLnBrk="0">
      <a:defRPr sz="3000">
        <a:latin typeface="+mn-lt"/>
        <a:ea typeface="+mn-ea"/>
        <a:cs typeface="+mn-cs"/>
        <a:sym typeface="Lucida Grande"/>
      </a:defRPr>
    </a:lvl5pPr>
    <a:lvl6pPr indent="1143000" defTabSz="825500" latinLnBrk="0">
      <a:defRPr sz="3000">
        <a:latin typeface="+mn-lt"/>
        <a:ea typeface="+mn-ea"/>
        <a:cs typeface="+mn-cs"/>
        <a:sym typeface="Lucida Grande"/>
      </a:defRPr>
    </a:lvl6pPr>
    <a:lvl7pPr indent="1371600" defTabSz="825500" latinLnBrk="0">
      <a:defRPr sz="3000">
        <a:latin typeface="+mn-lt"/>
        <a:ea typeface="+mn-ea"/>
        <a:cs typeface="+mn-cs"/>
        <a:sym typeface="Lucida Grande"/>
      </a:defRPr>
    </a:lvl7pPr>
    <a:lvl8pPr indent="1600200" defTabSz="825500" latinLnBrk="0">
      <a:defRPr sz="3000">
        <a:latin typeface="+mn-lt"/>
        <a:ea typeface="+mn-ea"/>
        <a:cs typeface="+mn-cs"/>
        <a:sym typeface="Lucida Grande"/>
      </a:defRPr>
    </a:lvl8pPr>
    <a:lvl9pPr indent="1828800" defTabSz="825500" latinLnBrk="0">
      <a:defRPr sz="30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ffice T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DEEF"/>
            </a:gs>
            <a:gs pos="100000">
              <a:srgbClr val="FFF0FB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47700" y="128693"/>
            <a:ext cx="11709400" cy="2147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2273300"/>
            <a:ext cx="11709400" cy="748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2pPr marL="731837" indent="-285750">
              <a:spcBef>
                <a:spcPts val="1000"/>
              </a:spcBef>
              <a:buChar char="–"/>
              <a:defRPr sz="3800"/>
            </a:lvl2pPr>
            <a:lvl3pPr marL="1131887" indent="-228600">
              <a:spcBef>
                <a:spcPts val="900"/>
              </a:spcBef>
              <a:defRPr sz="3400"/>
            </a:lvl3pPr>
            <a:lvl4pPr marL="1589087" indent="-228600">
              <a:spcBef>
                <a:spcPts val="700"/>
              </a:spcBef>
              <a:buChar char="–"/>
              <a:defRPr sz="2800"/>
            </a:lvl4pPr>
            <a:lvl5pPr marL="2046287" indent="-228600">
              <a:spcBef>
                <a:spcPts val="700"/>
              </a:spcBef>
              <a:buChar char="»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650566" y="9136521"/>
            <a:ext cx="371277" cy="330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 marL="0" marR="0" algn="ctr" defTabSz="825500">
              <a:defRPr>
                <a:solidFill>
                  <a:srgbClr val="9B9B9B"/>
                </a:solidFill>
                <a:uFill>
                  <a:solidFill>
                    <a:srgbClr val="9B9B9B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56444" marR="57799" indent="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1pPr>
      <a:lvl2pPr marL="56444" marR="57799" indent="2286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2pPr>
      <a:lvl3pPr marL="56444" marR="57799" indent="4572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3pPr>
      <a:lvl4pPr marL="56444" marR="57799" indent="6858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4pPr>
      <a:lvl5pPr marL="56444" marR="57799" indent="9144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5pPr>
      <a:lvl6pPr marL="56444" marR="57799" indent="11430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6pPr>
      <a:lvl7pPr marL="56444" marR="57799" indent="13716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7pPr>
      <a:lvl8pPr marL="56444" marR="57799" indent="16002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8pPr>
      <a:lvl9pPr marL="56444" marR="57799" indent="1828800" algn="ctr" defTabSz="1295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9pPr>
    </p:titleStyle>
    <p:bodyStyle>
      <a:lvl1pPr marL="382587" marR="57799" indent="-342900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1pPr>
      <a:lvl2pPr marL="776955" marR="57799" indent="-33086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2pPr>
      <a:lvl3pPr marL="1199122" marR="57799" indent="-295835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3pPr>
      <a:lvl4pPr marL="17197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4pPr>
      <a:lvl5pPr marL="21769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5pPr>
      <a:lvl6pPr marL="21769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6pPr>
      <a:lvl7pPr marL="21769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7pPr>
      <a:lvl8pPr marL="21769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8pPr>
      <a:lvl9pPr marL="2176915" marR="57799" indent="-359228" algn="l" defTabSz="12954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Lucida Grand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Lucida Grand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geographic.or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omegranatephone.com" TargetMode="External"/><Relationship Id="rId3" Type="http://schemas.openxmlformats.org/officeDocument/2006/relationships/hyperlink" Target="http://www.geoffmetcalf.com/bread.html" TargetMode="External"/><Relationship Id="rId7" Type="http://schemas.openxmlformats.org/officeDocument/2006/relationships/hyperlink" Target="https://www.youtube.com/watch?v=6IgoUwZQ6DY" TargetMode="External"/><Relationship Id="rId2" Type="http://schemas.openxmlformats.org/officeDocument/2006/relationships/hyperlink" Target="http://www.allaboutexplorers.com/explore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vaprima.org/index.htm" TargetMode="External"/><Relationship Id="rId5" Type="http://schemas.openxmlformats.org/officeDocument/2006/relationships/hyperlink" Target="http://zapatopi.net/treeoctopus/" TargetMode="External"/><Relationship Id="rId4" Type="http://schemas.openxmlformats.org/officeDocument/2006/relationships/hyperlink" Target="http://www.thedogisland.com/index.html" TargetMode="External"/><Relationship Id="rId9" Type="http://schemas.openxmlformats.org/officeDocument/2006/relationships/hyperlink" Target="http://www.dhmo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4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861" y="910336"/>
            <a:ext cx="11648443" cy="7932896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2558" y="1365488"/>
            <a:ext cx="10963047" cy="70225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valuating Websites"/>
          <p:cNvSpPr txBox="1">
            <a:spLocks noGrp="1"/>
          </p:cNvSpPr>
          <p:nvPr>
            <p:ph type="title"/>
          </p:nvPr>
        </p:nvSpPr>
        <p:spPr>
          <a:xfrm>
            <a:off x="1637281" y="3025567"/>
            <a:ext cx="9753600" cy="3702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R="115598">
              <a:defRPr sz="7600"/>
            </a:lvl1pPr>
          </a:lstStyle>
          <a:p>
            <a:pPr defTabSz="914400">
              <a:lnSpc>
                <a:spcPct val="90000"/>
              </a:lnSpc>
              <a:spcBef>
                <a:spcPct val="0"/>
              </a:spcBef>
              <a:defRPr sz="6200"/>
            </a:pP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Evaluating Websites: Finding Good Information Online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43001" y="455168"/>
            <a:ext cx="12318797" cy="8843264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arning Intentions:"/>
          <p:cNvSpPr txBox="1">
            <a:spLocks noGrp="1"/>
          </p:cNvSpPr>
          <p:nvPr>
            <p:ph type="title"/>
          </p:nvPr>
        </p:nvSpPr>
        <p:spPr>
          <a:xfrm>
            <a:off x="894080" y="1370847"/>
            <a:ext cx="3727319" cy="7011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</a:pPr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Learning Intentions: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64582" y="2926080"/>
            <a:ext cx="0" cy="390144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arn about finding good information online…"/>
          <p:cNvSpPr txBox="1">
            <a:spLocks noGrp="1"/>
          </p:cNvSpPr>
          <p:nvPr>
            <p:ph type="body" idx="1"/>
          </p:nvPr>
        </p:nvSpPr>
        <p:spPr>
          <a:xfrm>
            <a:off x="5307766" y="1370847"/>
            <a:ext cx="6802954" cy="7011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kern="1200" dirty="0">
                <a:solidFill>
                  <a:schemeClr val="tx1"/>
                </a:solidFill>
              </a:rPr>
              <a:t>learn about finding </a:t>
            </a:r>
            <a:r>
              <a:rPr lang="en-US" sz="3600" b="1" kern="1200" dirty="0">
                <a:solidFill>
                  <a:schemeClr val="tx1"/>
                </a:solidFill>
              </a:rPr>
              <a:t>good</a:t>
            </a:r>
            <a:r>
              <a:rPr lang="en-US" sz="3600" kern="1200" dirty="0">
                <a:solidFill>
                  <a:schemeClr val="tx1"/>
                </a:solidFill>
              </a:rPr>
              <a:t> information online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600" kern="1200" dirty="0">
              <a:solidFill>
                <a:schemeClr val="tx1"/>
              </a:solidFill>
            </a:endParaRP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kern="1200" dirty="0">
                <a:solidFill>
                  <a:schemeClr val="tx1"/>
                </a:solidFill>
              </a:rPr>
              <a:t>learn steps for evaluating websites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76283" y="8580947"/>
            <a:ext cx="834435" cy="51928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 hangingPunct="1">
              <a:spcAft>
                <a:spcPts val="600"/>
              </a:spcAft>
            </a:pPr>
            <a:fld id="{86CB4B4D-7CA3-9044-876B-883B54F8677D}" type="slidenum">
              <a:rPr lang="en-US" sz="1300" kern="1200">
                <a:solidFill>
                  <a:schemeClr val="tx1">
                    <a:alpha val="80000"/>
                  </a:schemeClr>
                </a:solidFill>
              </a:rPr>
              <a:pPr algn="r" defTabSz="914400" hangingPunct="1">
                <a:spcAft>
                  <a:spcPts val="600"/>
                </a:spcAft>
              </a:pPr>
              <a:t>2</a:t>
            </a:fld>
            <a:endParaRPr lang="en-US" sz="1300" kern="1200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he differences between books &amp; websites are important…"/>
          <p:cNvSpPr txBox="1">
            <a:spLocks noGrp="1"/>
          </p:cNvSpPr>
          <p:nvPr>
            <p:ph type="title"/>
          </p:nvPr>
        </p:nvSpPr>
        <p:spPr>
          <a:xfrm>
            <a:off x="647700" y="352213"/>
            <a:ext cx="11709400" cy="1700108"/>
          </a:xfrm>
          <a:prstGeom prst="rect">
            <a:avLst/>
          </a:prstGeom>
        </p:spPr>
        <p:txBody>
          <a:bodyPr/>
          <a:lstStyle>
            <a:lvl1pPr marR="115598">
              <a:defRPr sz="5600"/>
            </a:lvl1pPr>
          </a:lstStyle>
          <a:p>
            <a:r>
              <a:t>The differences between books &amp; websites are important…</a:t>
            </a:r>
          </a:p>
        </p:txBody>
      </p:sp>
      <p:sp>
        <p:nvSpPr>
          <p:cNvPr id="33" name="To Publish in Print:"/>
          <p:cNvSpPr txBox="1">
            <a:spLocks noGrp="1"/>
          </p:cNvSpPr>
          <p:nvPr>
            <p:ph type="body" sz="quarter" idx="1"/>
          </p:nvPr>
        </p:nvSpPr>
        <p:spPr>
          <a:xfrm>
            <a:off x="6721122" y="2052320"/>
            <a:ext cx="5740401" cy="1549401"/>
          </a:xfrm>
          <a:prstGeom prst="rect">
            <a:avLst/>
          </a:prstGeom>
        </p:spPr>
        <p:txBody>
          <a:bodyPr anchor="b"/>
          <a:lstStyle/>
          <a:p>
            <a:pPr marL="56444" marR="115598" indent="0" algn="ctr">
              <a:buSzTx/>
              <a:buNone/>
            </a:pPr>
            <a:r>
              <a:rPr b="1"/>
              <a:t>To Publish in Print:</a:t>
            </a:r>
            <a:r>
              <a:rPr sz="3400" b="1"/>
              <a:t>	</a:t>
            </a:r>
          </a:p>
        </p:txBody>
      </p:sp>
      <p:sp>
        <p:nvSpPr>
          <p:cNvPr id="34" name="(books, magazines, etc.)…"/>
          <p:cNvSpPr txBox="1"/>
          <p:nvPr/>
        </p:nvSpPr>
        <p:spPr>
          <a:xfrm>
            <a:off x="6832600" y="3035300"/>
            <a:ext cx="5778500" cy="4785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544124" marR="57797" indent="-487679"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endParaRPr dirty="0"/>
          </a:p>
          <a:p>
            <a:pPr marL="544124" marR="57797" indent="-487679"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r>
              <a:rPr dirty="0"/>
              <a:t>(books, magazines, etc.)	</a:t>
            </a:r>
            <a:endParaRPr lang="en-CA" dirty="0"/>
          </a:p>
          <a:p>
            <a:pPr marL="544124" marR="57797" indent="-487679"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endParaRPr dirty="0"/>
          </a:p>
          <a:p>
            <a:pPr marL="382587" marR="57797" indent="-342899"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Qualified editor</a:t>
            </a:r>
          </a:p>
          <a:p>
            <a:pPr marL="382587" marR="57797" indent="-342899"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Lengthy process</a:t>
            </a:r>
          </a:p>
          <a:p>
            <a:pPr marL="382587" marR="57797" indent="-342899"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Publisher </a:t>
            </a:r>
          </a:p>
          <a:p>
            <a:pPr marL="382587" marR="57797" indent="-342899"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–"/>
              <a:defRPr sz="3800"/>
            </a:pPr>
            <a:r>
              <a:rPr dirty="0"/>
              <a:t>$ (financial investment)</a:t>
            </a:r>
          </a:p>
        </p:txBody>
      </p:sp>
      <p:sp>
        <p:nvSpPr>
          <p:cNvPr id="35" name="To Publish on the Web:"/>
          <p:cNvSpPr txBox="1"/>
          <p:nvPr/>
        </p:nvSpPr>
        <p:spPr>
          <a:xfrm>
            <a:off x="266700" y="3011568"/>
            <a:ext cx="610870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marL="56444" marR="57797" algn="ctr">
              <a:spcBef>
                <a:spcPts val="1000"/>
              </a:spcBef>
              <a:buClr>
                <a:srgbClr val="000000"/>
              </a:buClr>
              <a:buFont typeface="Lucida Grande"/>
              <a:defRPr sz="4400" b="1"/>
            </a:lvl1pPr>
          </a:lstStyle>
          <a:p>
            <a:r>
              <a:rPr sz="4000" dirty="0"/>
              <a:t>To Publish on the Web:</a:t>
            </a:r>
          </a:p>
        </p:txBody>
      </p:sp>
      <p:sp>
        <p:nvSpPr>
          <p:cNvPr id="36" name="(websites, blogs, etc.)…"/>
          <p:cNvSpPr txBox="1"/>
          <p:nvPr/>
        </p:nvSpPr>
        <p:spPr>
          <a:xfrm>
            <a:off x="647700" y="3035300"/>
            <a:ext cx="5778500" cy="6186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544124" marR="57797" indent="-48767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endParaRPr dirty="0"/>
          </a:p>
          <a:p>
            <a:pPr marL="544124" marR="57797" indent="-48767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r>
              <a:rPr dirty="0"/>
              <a:t>(websites, blogs, etc.)</a:t>
            </a:r>
            <a:endParaRPr lang="en-CA" dirty="0"/>
          </a:p>
          <a:p>
            <a:pPr marL="544124" marR="57797" indent="-48767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Font typeface="Lucida Grande"/>
              <a:defRPr sz="3800"/>
            </a:pPr>
            <a:endParaRPr dirty="0"/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No editor</a:t>
            </a:r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Anyone can publish</a:t>
            </a:r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Often free and instant</a:t>
            </a:r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No quality control </a:t>
            </a:r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No fact checking</a:t>
            </a:r>
          </a:p>
          <a:p>
            <a:pPr marL="382587" marR="57797" indent="-342899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3800"/>
            </a:pPr>
            <a:r>
              <a:rPr dirty="0"/>
              <a:t>No standards or rules to follow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2" build="p" bldLvl="5" animBg="1" advAuto="0"/>
      <p:bldP spid="3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ow to read UR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read URLs</a:t>
            </a:r>
          </a:p>
        </p:txBody>
      </p:sp>
      <p:sp>
        <p:nvSpPr>
          <p:cNvPr id="39" name="url - uniform resource locato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url</a:t>
            </a:r>
            <a:r>
              <a:rPr dirty="0"/>
              <a:t> </a:t>
            </a:r>
            <a:r>
              <a:rPr lang="en-CA" dirty="0"/>
              <a:t>=</a:t>
            </a:r>
            <a:r>
              <a:rPr dirty="0"/>
              <a:t> uniform resource locator</a:t>
            </a:r>
          </a:p>
          <a:p>
            <a:pPr lvl="2"/>
            <a:r>
              <a:rPr dirty="0"/>
              <a:t>basically the web address</a:t>
            </a:r>
          </a:p>
          <a:p>
            <a:pPr lvl="2"/>
            <a:endParaRPr dirty="0"/>
          </a:p>
          <a:p>
            <a:r>
              <a:rPr u="sng" dirty="0">
                <a:hlinkClick r:id="rId2"/>
              </a:rPr>
              <a:t>www.nationalgeographic.org</a:t>
            </a:r>
          </a:p>
          <a:p>
            <a:pPr lvl="2"/>
            <a:r>
              <a:rPr dirty="0"/>
              <a:t>the ‘.org’ is the domain name</a:t>
            </a:r>
          </a:p>
          <a:p>
            <a:pPr lvl="2"/>
            <a:r>
              <a:rPr dirty="0"/>
              <a:t>domain names are important - pay attention!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Know your domains"/>
          <p:cNvSpPr txBox="1">
            <a:spLocks noGrp="1"/>
          </p:cNvSpPr>
          <p:nvPr>
            <p:ph type="title"/>
          </p:nvPr>
        </p:nvSpPr>
        <p:spPr>
          <a:xfrm>
            <a:off x="647700" y="292100"/>
            <a:ext cx="11709400" cy="1625600"/>
          </a:xfrm>
          <a:prstGeom prst="rect">
            <a:avLst/>
          </a:prstGeom>
        </p:spPr>
        <p:txBody>
          <a:bodyPr/>
          <a:lstStyle>
            <a:lvl1pPr marR="115598"/>
          </a:lstStyle>
          <a:p>
            <a:r>
              <a:t>Know your domains</a:t>
            </a:r>
          </a:p>
        </p:txBody>
      </p:sp>
      <p:sp>
        <p:nvSpPr>
          <p:cNvPr id="43" name=".com – company (out to make $)…"/>
          <p:cNvSpPr txBox="1">
            <a:spLocks noGrp="1"/>
          </p:cNvSpPr>
          <p:nvPr>
            <p:ph type="body" idx="1"/>
          </p:nvPr>
        </p:nvSpPr>
        <p:spPr>
          <a:xfrm>
            <a:off x="1409700" y="2336800"/>
            <a:ext cx="11709400" cy="7797800"/>
          </a:xfrm>
          <a:prstGeom prst="rect">
            <a:avLst/>
          </a:prstGeom>
        </p:spPr>
        <p:txBody>
          <a:bodyPr/>
          <a:lstStyle/>
          <a:p>
            <a:pPr marL="544124" marR="115598" indent="-487679">
              <a:buSzTx/>
              <a:buNone/>
              <a:defRPr sz="3600"/>
            </a:pPr>
            <a:r>
              <a:t>.com – company (out to make $)</a:t>
            </a:r>
          </a:p>
          <a:p>
            <a:pPr marL="544124" marR="115598" indent="-487679">
              <a:buSzTx/>
              <a:buNone/>
              <a:defRPr sz="3600"/>
            </a:pPr>
            <a:r>
              <a:t>.org  - non-profit organization (watch bias)</a:t>
            </a:r>
          </a:p>
          <a:p>
            <a:pPr marL="544124" marR="115598" indent="-487679">
              <a:buSzTx/>
              <a:buNone/>
              <a:defRPr sz="3600"/>
            </a:pPr>
            <a:r>
              <a:t>.edu – educational institutions (usually US)</a:t>
            </a:r>
          </a:p>
          <a:p>
            <a:pPr marL="544124" marR="115598" indent="-487679">
              <a:buSzTx/>
              <a:buNone/>
              <a:defRPr sz="3600"/>
            </a:pPr>
            <a:r>
              <a:t>.gov – American government </a:t>
            </a:r>
          </a:p>
          <a:p>
            <a:pPr marL="544124" marR="115598" indent="-487679">
              <a:buSzTx/>
              <a:buNone/>
              <a:defRPr sz="3600"/>
            </a:pPr>
            <a:r>
              <a:t>.ca – Canadian domain</a:t>
            </a:r>
          </a:p>
          <a:p>
            <a:pPr marL="544124" marR="115598" indent="-487679">
              <a:buSzTx/>
              <a:buNone/>
              <a:defRPr sz="3600"/>
            </a:pPr>
            <a:r>
              <a:t>.uk – United Kingdom domain</a:t>
            </a:r>
          </a:p>
          <a:p>
            <a:pPr marL="544124" marR="115598" indent="-487679">
              <a:buSzTx/>
              <a:buNone/>
              <a:defRPr sz="3600"/>
            </a:pPr>
            <a:r>
              <a:t>.au – Australia domain</a:t>
            </a:r>
          </a:p>
          <a:p>
            <a:pPr marL="544124" marR="115598" indent="-487679">
              <a:buSzTx/>
              <a:buNone/>
              <a:defRPr sz="3600"/>
            </a:pPr>
            <a:r>
              <a:t>.cn – China domain</a:t>
            </a:r>
          </a:p>
          <a:p>
            <a:pPr marL="544124" marR="115598" indent="-487679">
              <a:buSzTx/>
              <a:buNone/>
              <a:defRPr sz="3600"/>
            </a:pPr>
            <a:endParaRPr/>
          </a:p>
          <a:p>
            <a:pPr marL="544124" marR="115598" indent="-487679">
              <a:buSzTx/>
              <a:buNone/>
              <a:defRPr sz="3600"/>
            </a:pPr>
            <a:r>
              <a:t>*every country has one!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valuating Web Content"/>
          <p:cNvSpPr txBox="1">
            <a:spLocks noGrp="1"/>
          </p:cNvSpPr>
          <p:nvPr>
            <p:ph type="title"/>
          </p:nvPr>
        </p:nvSpPr>
        <p:spPr>
          <a:xfrm>
            <a:off x="381000" y="212795"/>
            <a:ext cx="12230100" cy="1930401"/>
          </a:xfrm>
          <a:prstGeom prst="rect">
            <a:avLst/>
          </a:prstGeom>
        </p:spPr>
        <p:txBody>
          <a:bodyPr/>
          <a:lstStyle>
            <a:lvl1pPr marR="115598"/>
          </a:lstStyle>
          <a:p>
            <a:r>
              <a:t>Evaluating Web Content</a:t>
            </a:r>
          </a:p>
        </p:txBody>
      </p:sp>
      <p:sp>
        <p:nvSpPr>
          <p:cNvPr id="46" name="Evaluate: to determine the value of…"/>
          <p:cNvSpPr txBox="1">
            <a:spLocks noGrp="1"/>
          </p:cNvSpPr>
          <p:nvPr>
            <p:ph type="body" idx="1"/>
          </p:nvPr>
        </p:nvSpPr>
        <p:spPr>
          <a:xfrm>
            <a:off x="139700" y="2768600"/>
            <a:ext cx="12712700" cy="7581900"/>
          </a:xfrm>
          <a:prstGeom prst="rect">
            <a:avLst/>
          </a:prstGeom>
        </p:spPr>
        <p:txBody>
          <a:bodyPr/>
          <a:lstStyle/>
          <a:p>
            <a:pPr marR="115598"/>
            <a:r>
              <a:t>Evaluate: to determine the value of </a:t>
            </a:r>
          </a:p>
          <a:p>
            <a:pPr marR="115598"/>
            <a:endParaRPr/>
          </a:p>
          <a:p>
            <a:pPr marR="115598"/>
            <a:r>
              <a:t>Evaluate websites to decide the quality of the information for your inquiry research</a:t>
            </a:r>
          </a:p>
          <a:p>
            <a:pPr marR="115598"/>
            <a:endParaRPr/>
          </a:p>
          <a:p>
            <a:pPr marR="115598"/>
            <a:r>
              <a:t>Evaluate to prevent harm to your computer</a:t>
            </a:r>
          </a:p>
          <a:p>
            <a:pPr marL="692871" marR="115598" lvl="1" indent="-246784"/>
            <a:r>
              <a:t> bad websites can have malware, viruses,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Use the 4W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0" marR="115598">
              <a:spcBef>
                <a:spcPts val="1100"/>
              </a:spcBef>
              <a:defRPr sz="7200"/>
            </a:lvl1pPr>
          </a:lstStyle>
          <a:p>
            <a:r>
              <a:t>Use the 4Ws</a:t>
            </a:r>
          </a:p>
        </p:txBody>
      </p:sp>
      <p:sp>
        <p:nvSpPr>
          <p:cNvPr id="49" name="Who? – who is the author/creator of the website?…"/>
          <p:cNvSpPr txBox="1">
            <a:spLocks noGrp="1"/>
          </p:cNvSpPr>
          <p:nvPr>
            <p:ph type="body" idx="1"/>
          </p:nvPr>
        </p:nvSpPr>
        <p:spPr>
          <a:xfrm>
            <a:off x="304800" y="2311400"/>
            <a:ext cx="12395200" cy="7480300"/>
          </a:xfrm>
          <a:prstGeom prst="rect">
            <a:avLst/>
          </a:prstGeom>
        </p:spPr>
        <p:txBody>
          <a:bodyPr/>
          <a:lstStyle/>
          <a:p>
            <a:pPr marL="1113084" marR="115598" lvl="1" indent="-406399">
              <a:buSzTx/>
              <a:buNone/>
            </a:pPr>
            <a:r>
              <a:t>Who? – who is the author/creator of the website?</a:t>
            </a:r>
          </a:p>
          <a:p>
            <a:pPr marL="1113084" marR="115598" lvl="1" indent="-406399">
              <a:buSzTx/>
              <a:buNone/>
            </a:pPr>
            <a:r>
              <a:t>         - who sponsors the website?</a:t>
            </a:r>
          </a:p>
          <a:p>
            <a:pPr marL="1113084" marR="115598" lvl="1" indent="-406399">
              <a:buSzTx/>
              <a:buNone/>
            </a:pPr>
            <a:r>
              <a:t>		     - check the domain name</a:t>
            </a:r>
          </a:p>
          <a:p>
            <a:pPr marL="1113084" marR="115598" lvl="1" indent="-406399">
              <a:buSzTx/>
              <a:buNone/>
            </a:pPr>
            <a:endParaRPr/>
          </a:p>
          <a:p>
            <a:pPr marL="1113084" marR="115598" lvl="1" indent="-406399">
              <a:buSzTx/>
              <a:buNone/>
            </a:pPr>
            <a:r>
              <a:t>What? – is information similar to other sources?</a:t>
            </a:r>
          </a:p>
          <a:p>
            <a:pPr marL="1113084" marR="115598" lvl="1" indent="-406399">
              <a:buSzTx/>
              <a:buNone/>
            </a:pPr>
            <a:endParaRPr/>
          </a:p>
          <a:p>
            <a:pPr marL="1113084" marR="115598" lvl="1" indent="-406399">
              <a:buSzTx/>
              <a:buNone/>
            </a:pPr>
            <a:r>
              <a:t>When? – when was the website created/updated?</a:t>
            </a:r>
          </a:p>
          <a:p>
            <a:pPr marL="1113084" marR="115598" lvl="1" indent="-406399">
              <a:buSzTx/>
              <a:buNone/>
            </a:pPr>
            <a:endParaRPr/>
          </a:p>
          <a:p>
            <a:pPr marL="1113084" marR="115598" lvl="1" indent="-406399">
              <a:buSzTx/>
              <a:buNone/>
            </a:pPr>
            <a:r>
              <a:t>Why? – why was this information published?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al or Fake?"/>
          <p:cNvSpPr txBox="1">
            <a:spLocks noGrp="1"/>
          </p:cNvSpPr>
          <p:nvPr>
            <p:ph type="title"/>
          </p:nvPr>
        </p:nvSpPr>
        <p:spPr>
          <a:xfrm>
            <a:off x="647700" y="390595"/>
            <a:ext cx="11709400" cy="1625601"/>
          </a:xfrm>
          <a:prstGeom prst="rect">
            <a:avLst/>
          </a:prstGeom>
        </p:spPr>
        <p:txBody>
          <a:bodyPr/>
          <a:lstStyle>
            <a:lvl1pPr marR="115598"/>
          </a:lstStyle>
          <a:p>
            <a:r>
              <a:t>Real or Fake?</a:t>
            </a:r>
          </a:p>
        </p:txBody>
      </p:sp>
      <p:sp>
        <p:nvSpPr>
          <p:cNvPr id="53" name="http://www.allaboutexplorers.com/explorers…"/>
          <p:cNvSpPr txBox="1">
            <a:spLocks noGrp="1"/>
          </p:cNvSpPr>
          <p:nvPr>
            <p:ph type="body" idx="1"/>
          </p:nvPr>
        </p:nvSpPr>
        <p:spPr>
          <a:xfrm>
            <a:off x="647700" y="1739900"/>
            <a:ext cx="11709400" cy="8064500"/>
          </a:xfrm>
          <a:prstGeom prst="rect">
            <a:avLst/>
          </a:prstGeom>
        </p:spPr>
        <p:txBody>
          <a:bodyPr/>
          <a:lstStyle/>
          <a:p>
            <a:pPr marR="115598">
              <a:defRPr sz="3600"/>
            </a:pPr>
            <a:endParaRPr dirty="0"/>
          </a:p>
          <a:p>
            <a:pPr marR="115598">
              <a:defRPr sz="3600"/>
            </a:pPr>
            <a:r>
              <a:rPr u="sng" dirty="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  <a:hlinkClick r:id="rId2"/>
              </a:rPr>
              <a:t>http://www.allaboutexplorers.com/explorers</a:t>
            </a:r>
          </a:p>
          <a:p>
            <a:pPr marR="115598">
              <a:defRPr sz="3600"/>
            </a:pPr>
            <a:r>
              <a:rPr u="sng" dirty="0">
                <a:hlinkClick r:id="rId3"/>
              </a:rPr>
              <a:t>http://www.geoffmetcalf.com/bread.html</a:t>
            </a:r>
          </a:p>
          <a:p>
            <a:pPr marR="115598">
              <a:defRPr sz="3600"/>
            </a:pPr>
            <a:r>
              <a:rPr u="sng" dirty="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  <a:hlinkClick r:id="rId4"/>
              </a:rPr>
              <a:t>http://www.thedogisland.com/index.html</a:t>
            </a:r>
          </a:p>
          <a:p>
            <a:pPr marR="115598">
              <a:defRPr sz="3600"/>
            </a:pPr>
            <a:r>
              <a:rPr u="sng" dirty="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  <a:hlinkClick r:id="rId5"/>
              </a:rPr>
              <a:t>http://zapatopi.net/treeoctopus/</a:t>
            </a:r>
          </a:p>
          <a:p>
            <a:pPr marR="115598">
              <a:defRPr sz="3600"/>
            </a:pPr>
            <a:r>
              <a:rPr u="sng" dirty="0">
                <a:hlinkClick r:id="rId6"/>
              </a:rPr>
              <a:t>http://www.ovaprima.org/index.htm</a:t>
            </a:r>
          </a:p>
          <a:p>
            <a:pPr marR="115598">
              <a:defRPr sz="3600"/>
            </a:pPr>
            <a:r>
              <a:rPr lang="en-CA" u="sng" dirty="0">
                <a:hlinkClick r:id="rId7"/>
              </a:rPr>
              <a:t>The Pomegranate Phone</a:t>
            </a:r>
            <a:endParaRPr u="sng" dirty="0">
              <a:hlinkClick r:id="rId8"/>
            </a:endParaRPr>
          </a:p>
          <a:p>
            <a:pPr marR="115598">
              <a:defRPr sz="3600"/>
            </a:pPr>
            <a:r>
              <a:rPr u="sng" dirty="0">
                <a:hlinkClick r:id="rId9"/>
              </a:rPr>
              <a:t>http://www.dhmo.org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o, don’t get fooled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R="115598"/>
          </a:lstStyle>
          <a:p>
            <a:r>
              <a:rPr lang="en-CA" dirty="0"/>
              <a:t>D</a:t>
            </a:r>
            <a:r>
              <a:rPr dirty="0" err="1"/>
              <a:t>on’t</a:t>
            </a:r>
            <a:r>
              <a:rPr dirty="0"/>
              <a:t> get fooled!</a:t>
            </a:r>
          </a:p>
        </p:txBody>
      </p:sp>
      <p:sp>
        <p:nvSpPr>
          <p:cNvPr id="56" name="Pay attention to the domain names…"/>
          <p:cNvSpPr txBox="1">
            <a:spLocks noGrp="1"/>
          </p:cNvSpPr>
          <p:nvPr>
            <p:ph type="body" idx="1"/>
          </p:nvPr>
        </p:nvSpPr>
        <p:spPr>
          <a:xfrm>
            <a:off x="647700" y="2275840"/>
            <a:ext cx="11709400" cy="7899400"/>
          </a:xfrm>
          <a:prstGeom prst="rect">
            <a:avLst/>
          </a:prstGeom>
        </p:spPr>
        <p:txBody>
          <a:bodyPr/>
          <a:lstStyle/>
          <a:p>
            <a:pPr marL="342900" marR="115598" indent="-342900">
              <a:lnSpc>
                <a:spcPct val="150000"/>
              </a:lnSpc>
              <a:defRPr sz="5000"/>
            </a:pPr>
            <a:r>
              <a:rPr dirty="0"/>
              <a:t>Pay attention to the domain names</a:t>
            </a:r>
          </a:p>
          <a:p>
            <a:pPr marL="342900" marR="115598" indent="-342900">
              <a:lnSpc>
                <a:spcPct val="150000"/>
              </a:lnSpc>
              <a:defRPr sz="5000"/>
            </a:pPr>
            <a:r>
              <a:rPr dirty="0"/>
              <a:t>Remember the 4Ws</a:t>
            </a:r>
          </a:p>
          <a:p>
            <a:pPr marL="342900" marR="115598" indent="-342900">
              <a:lnSpc>
                <a:spcPct val="150000"/>
              </a:lnSpc>
              <a:defRPr sz="5000"/>
            </a:pPr>
            <a:r>
              <a:rPr dirty="0"/>
              <a:t>Research the author</a:t>
            </a:r>
          </a:p>
          <a:p>
            <a:pPr marL="342900" marR="115598" indent="-342900">
              <a:lnSpc>
                <a:spcPct val="150000"/>
              </a:lnSpc>
              <a:defRPr sz="5000"/>
            </a:pPr>
            <a:r>
              <a:rPr dirty="0"/>
              <a:t>Never use only one source</a:t>
            </a:r>
          </a:p>
          <a:p>
            <a:pPr marL="342900" marR="115598" indent="-342900">
              <a:lnSpc>
                <a:spcPct val="150000"/>
              </a:lnSpc>
              <a:defRPr sz="5000"/>
            </a:pPr>
            <a:r>
              <a:rPr dirty="0"/>
              <a:t>Verify your information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build="p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4B08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Lucida Gran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Lucida Gran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4B08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Lucida Gran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Lucida Gran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9376215D18694B8DB50275F7188782" ma:contentTypeVersion="2" ma:contentTypeDescription="Create a new document." ma:contentTypeScope="" ma:versionID="59d0a29979757af2cdea1fb38937a5a0">
  <xsd:schema xmlns:xsd="http://www.w3.org/2001/XMLSchema" xmlns:xs="http://www.w3.org/2001/XMLSchema" xmlns:p="http://schemas.microsoft.com/office/2006/metadata/properties" xmlns:ns2="2620a932-6d8c-410f-94f8-01796da10024" targetNamespace="http://schemas.microsoft.com/office/2006/metadata/properties" ma:root="true" ma:fieldsID="72bfd2e73957ca00664a809cdcbb8310" ns2:_="">
    <xsd:import namespace="2620a932-6d8c-410f-94f8-01796da100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0a932-6d8c-410f-94f8-01796da100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9C4D51-E08A-4440-B3AA-B8B69C00F57D}"/>
</file>

<file path=customXml/itemProps2.xml><?xml version="1.0" encoding="utf-8"?>
<ds:datastoreItem xmlns:ds="http://schemas.openxmlformats.org/officeDocument/2006/customXml" ds:itemID="{386BA7F8-C41A-418B-9FF5-50BA36F548DA}"/>
</file>

<file path=customXml/itemProps3.xml><?xml version="1.0" encoding="utf-8"?>
<ds:datastoreItem xmlns:ds="http://schemas.openxmlformats.org/officeDocument/2006/customXml" ds:itemID="{B6075EA9-34CE-4E95-B3B6-84F76948D71C}"/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12</TotalTime>
  <Words>328</Words>
  <Application>Microsoft Office PowerPoint</Application>
  <PresentationFormat>Custom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Lucida Grande</vt:lpstr>
      <vt:lpstr>White</vt:lpstr>
      <vt:lpstr>Evaluating Websites: Finding Good Information Online</vt:lpstr>
      <vt:lpstr>Learning Intentions:</vt:lpstr>
      <vt:lpstr>The differences between books &amp; websites are important…</vt:lpstr>
      <vt:lpstr>How to read URLs</vt:lpstr>
      <vt:lpstr>Know your domains</vt:lpstr>
      <vt:lpstr>Evaluating Web Content</vt:lpstr>
      <vt:lpstr>Use the 4Ws</vt:lpstr>
      <vt:lpstr>Real or Fake?</vt:lpstr>
      <vt:lpstr>Don’t get fooled!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Websites</dc:title>
  <dc:creator>Errin Gregory</dc:creator>
  <cp:lastModifiedBy>Errin Gregory</cp:lastModifiedBy>
  <cp:revision>4</cp:revision>
  <dcterms:modified xsi:type="dcterms:W3CDTF">2019-06-14T21:32:51Z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0x010100079376215D18694B8DB50275F7188782</vt:lpwstr>
  </property>
</Properties>
</file>